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67" r:id="rId6"/>
    <p:sldId id="260" r:id="rId7"/>
    <p:sldId id="268" r:id="rId8"/>
    <p:sldId id="261" r:id="rId9"/>
    <p:sldId id="269" r:id="rId10"/>
    <p:sldId id="262" r:id="rId11"/>
    <p:sldId id="270" r:id="rId12"/>
    <p:sldId id="263" r:id="rId13"/>
    <p:sldId id="264" r:id="rId14"/>
    <p:sldId id="259" r:id="rId15"/>
    <p:sldId id="26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CCACED8-D59A-4431-B862-8EB9F1625A9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44879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1292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1900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9618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7493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10871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94304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19820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69678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3249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1519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5885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74571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3722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297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47701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CED8-D59A-4431-B862-8EB9F1625A9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639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CACED8-D59A-4431-B862-8EB9F1625A9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05429D-6B6C-4A71-90E7-04043288F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187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stutors.ru/vernost-izmena.html" TargetMode="External"/><Relationship Id="rId2" Type="http://schemas.openxmlformats.org/officeDocument/2006/relationships/hyperlink" Target="http://fipi.ru/ege-i-gve-11/itogovoe-sochineni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Итоговое сочинение</a:t>
            </a:r>
            <a:br>
              <a:rPr lang="ru-RU" b="1" dirty="0">
                <a:solidFill>
                  <a:schemeClr val="accent3">
                    <a:lumMod val="75000"/>
                  </a:schemeClr>
                </a:solidFill>
              </a:rPr>
            </a:b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3">
                    <a:lumMod val="75000"/>
                  </a:schemeClr>
                </a:solidFill>
              </a:rPr>
              <a:t>2017-2018 учебный год</a:t>
            </a:r>
            <a:endParaRPr lang="ru-RU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437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433492"/>
            <a:ext cx="9601196" cy="1303867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«Смелость и трусость»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737359"/>
            <a:ext cx="9601196" cy="4138509"/>
          </a:xfrm>
        </p:spPr>
        <p:txBody>
          <a:bodyPr>
            <a:normAutofit/>
          </a:bodyPr>
          <a:lstStyle/>
          <a:p>
            <a:r>
              <a:rPr lang="ru-RU" sz="2800" dirty="0"/>
              <a:t>В основе данного направления лежит сопоставление противоположных проявлений человеческого «я»: готовности к решительным поступкам и стремления спрятаться от опасности, уклониться от разрешения сложных, порой экстремальных жизненных ситуаций.</a:t>
            </a:r>
            <a:br>
              <a:rPr lang="ru-RU" sz="2800" dirty="0"/>
            </a:br>
            <a:r>
              <a:rPr lang="ru-RU" sz="2800" dirty="0"/>
              <a:t>На страницах многих литературных произведений представлены как герои, способные к смелым действиям, так и персонажи, демонстрирующие слабость духа и отсутствие воли.</a:t>
            </a:r>
          </a:p>
        </p:txBody>
      </p:sp>
    </p:spTree>
    <p:extLst>
      <p:ext uri="{BB962C8B-B14F-4D97-AF65-F5344CB8AC3E}">
        <p14:creationId xmlns:p14="http://schemas.microsoft.com/office/powerpoint/2010/main" xmlns="" val="441973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accent4">
                    <a:lumMod val="75000"/>
                  </a:schemeClr>
                </a:solidFill>
              </a:rPr>
              <a:t>Примеры произведений по данному направлению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ru-RU" sz="2800" b="1" dirty="0" smtClean="0"/>
              <a:t>. А.С. Пушкин «Капитанская дочка»</a:t>
            </a:r>
          </a:p>
          <a:p>
            <a:r>
              <a:rPr lang="ru-RU" sz="2800" b="1" dirty="0" smtClean="0"/>
              <a:t>2. В. Быков «Сотников»</a:t>
            </a:r>
          </a:p>
          <a:p>
            <a:r>
              <a:rPr lang="ru-RU" sz="2800" b="1" dirty="0" smtClean="0"/>
              <a:t>3. М. Шолохов «Судьба человека»</a:t>
            </a:r>
          </a:p>
          <a:p>
            <a:r>
              <a:rPr lang="ru-RU" sz="2800" b="1" dirty="0" smtClean="0"/>
              <a:t>4. М. Горький «Старуха </a:t>
            </a:r>
            <a:r>
              <a:rPr lang="ru-RU" sz="2800" b="1" dirty="0" err="1" smtClean="0"/>
              <a:t>Изергиль</a:t>
            </a:r>
            <a:r>
              <a:rPr lang="ru-RU" sz="2800" b="1" dirty="0" smtClean="0"/>
              <a:t>»</a:t>
            </a:r>
          </a:p>
          <a:p>
            <a:r>
              <a:rPr lang="ru-RU" sz="2800" b="1" dirty="0" smtClean="0"/>
              <a:t>5. А. И Гончаров «Обломов»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376379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483369"/>
            <a:ext cx="9601196" cy="1303867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«Человек и общество»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7651" y="1596044"/>
            <a:ext cx="9948946" cy="4279824"/>
          </a:xfrm>
        </p:spPr>
        <p:txBody>
          <a:bodyPr>
            <a:normAutofit/>
          </a:bodyPr>
          <a:lstStyle/>
          <a:p>
            <a:r>
              <a:rPr lang="ru-RU" dirty="0"/>
              <a:t>Для тем данного направления актуален взгляд на человека как представителя социума. Общество во многом формирует личность, но и личность способна оказывать влияние на социум. Темы позволят рассмотреть проблему личности и общества с разных сторон: с точки зрения их гармоничного взаимодействия, сложного противостояния или непримиримого конфликта. Не менее важно задуматься об условиях, при которых человек должен подчиниться общественным законам, а общество – учитывать интересы каждого человека. Литература всегда проявляла интерес к проблеме взаимоотношений человека и общества, созидательным или разрушительным последствиям этого взаимодействия для отдельной личности и для человеческой цивилизации.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619160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accent4">
                    <a:lumMod val="75000"/>
                  </a:schemeClr>
                </a:solidFill>
              </a:rPr>
              <a:t>Примеры произведений по данному направлению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dirty="0" smtClean="0"/>
              <a:t>1.А.И. Солженицын «Матренин двор», «Один день </a:t>
            </a:r>
            <a:r>
              <a:rPr lang="ru-RU" sz="2800" b="1" dirty="0"/>
              <a:t>И</a:t>
            </a:r>
            <a:r>
              <a:rPr lang="ru-RU" sz="2800" b="1" dirty="0" smtClean="0"/>
              <a:t>вана Денисовича»</a:t>
            </a:r>
          </a:p>
          <a:p>
            <a:r>
              <a:rPr lang="ru-RU" sz="2800" b="1" dirty="0" smtClean="0"/>
              <a:t>2. А.С. Пушкин «Евгений Онегин»</a:t>
            </a:r>
          </a:p>
          <a:p>
            <a:r>
              <a:rPr lang="ru-RU" sz="2800" b="1" dirty="0" smtClean="0"/>
              <a:t>3. М.Ю. Лермонтов «Герой нашего времени»</a:t>
            </a:r>
          </a:p>
          <a:p>
            <a:r>
              <a:rPr lang="ru-RU" sz="2800" b="1" dirty="0" smtClean="0"/>
              <a:t>4. Ф. Достоевский «Преступление и наказание»</a:t>
            </a:r>
          </a:p>
          <a:p>
            <a:r>
              <a:rPr lang="ru-RU" sz="2800" b="1" dirty="0" smtClean="0"/>
              <a:t>5. Д. С. Лихачёв «Письма о добром и прекрасном»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2170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Критерии оценивания сочинения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285999"/>
            <a:ext cx="9601196" cy="331893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 соответствие </a:t>
            </a:r>
            <a:r>
              <a:rPr lang="ru-RU" sz="3200" b="1" dirty="0"/>
              <a:t>теме</a:t>
            </a:r>
            <a:r>
              <a:rPr lang="ru-RU" sz="3200" b="1" dirty="0" smtClean="0"/>
              <a:t>;</a:t>
            </a:r>
          </a:p>
          <a:p>
            <a:r>
              <a:rPr lang="ru-RU" sz="3200" b="1" dirty="0" smtClean="0"/>
              <a:t> </a:t>
            </a:r>
            <a:r>
              <a:rPr lang="ru-RU" sz="3200" b="1" dirty="0"/>
              <a:t>аргументация</a:t>
            </a:r>
            <a:r>
              <a:rPr lang="ru-RU" sz="3200" b="1" dirty="0" smtClean="0"/>
              <a:t>,</a:t>
            </a:r>
          </a:p>
          <a:p>
            <a:r>
              <a:rPr lang="ru-RU" sz="3200" b="1" dirty="0" smtClean="0"/>
              <a:t> </a:t>
            </a:r>
            <a:r>
              <a:rPr lang="ru-RU" sz="3200" b="1" dirty="0"/>
              <a:t>привлечение литературного материала; </a:t>
            </a:r>
            <a:endParaRPr lang="ru-RU" sz="3200" b="1" dirty="0" smtClean="0"/>
          </a:p>
          <a:p>
            <a:r>
              <a:rPr lang="ru-RU" sz="3200" b="1" dirty="0" smtClean="0"/>
              <a:t>композиция</a:t>
            </a:r>
            <a:r>
              <a:rPr lang="ru-RU" sz="3200" b="1" dirty="0"/>
              <a:t>; </a:t>
            </a:r>
            <a:endParaRPr lang="ru-RU" sz="3200" b="1" dirty="0" smtClean="0"/>
          </a:p>
          <a:p>
            <a:r>
              <a:rPr lang="ru-RU" sz="3200" b="1" dirty="0" smtClean="0"/>
              <a:t>качество </a:t>
            </a:r>
            <a:r>
              <a:rPr lang="ru-RU" sz="3200" b="1" dirty="0"/>
              <a:t>речи; грамотность. </a:t>
            </a:r>
          </a:p>
        </p:txBody>
      </p:sp>
    </p:spTree>
    <p:extLst>
      <p:ext uri="{BB962C8B-B14F-4D97-AF65-F5344CB8AC3E}">
        <p14:creationId xmlns:p14="http://schemas.microsoft.com/office/powerpoint/2010/main" xmlns="" val="2414867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fipi.ru/ege-i-gve-11/itogovoe-sochinenie</a:t>
            </a:r>
            <a:endParaRPr lang="ru-RU" dirty="0" smtClean="0"/>
          </a:p>
          <a:p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  <a:hlinkClick r:id="rId3"/>
              </a:rPr>
              <a:t>http://rustutors.ru/vernost-izmena.html</a:t>
            </a:r>
            <a: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4984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направления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тем итогового сочинения на 2017/18 учебный год: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Font typeface="Arial" panose="020B0604020202020204" pitchFamily="34" charset="0"/>
              <a:buChar char="•"/>
            </a:pPr>
            <a:r>
              <a:rPr lang="ru-RU" sz="4400" b="1" dirty="0"/>
              <a:t>«Верность и измена»,</a:t>
            </a:r>
            <a:endParaRPr lang="ru-RU" sz="4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4400" b="1" dirty="0"/>
              <a:t>«Равнодушие и отзывчивость»,</a:t>
            </a:r>
            <a:endParaRPr lang="ru-RU" sz="4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4400" b="1" dirty="0"/>
              <a:t>«Цели и средства»,</a:t>
            </a:r>
            <a:endParaRPr lang="ru-RU" sz="4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4400" b="1" dirty="0"/>
              <a:t>«Смелость и трусость»,</a:t>
            </a:r>
            <a:endParaRPr lang="ru-RU" sz="44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4400" b="1" dirty="0"/>
              <a:t>«Человек и общество».</a:t>
            </a:r>
            <a:endParaRPr lang="ru-RU" sz="4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55082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571421"/>
            <a:ext cx="9601196" cy="1303867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«Верность и измена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»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101" y="1709033"/>
            <a:ext cx="11028219" cy="3318936"/>
          </a:xfrm>
        </p:spPr>
        <p:txBody>
          <a:bodyPr>
            <a:noAutofit/>
          </a:bodyPr>
          <a:lstStyle/>
          <a:p>
            <a:r>
              <a:rPr lang="ru-RU" sz="3200" dirty="0"/>
              <a:t>В рамках направления можно рассуждать о верности и измене как противоположных проявлениях человеческой личности, рассматривая их с философской, этической, психологической точек зрения и обращаясь к жизненным и литературным примерам.</a:t>
            </a:r>
            <a:br>
              <a:rPr lang="ru-RU" sz="3200" dirty="0"/>
            </a:br>
            <a:r>
              <a:rPr lang="ru-RU" sz="3200" dirty="0"/>
              <a:t>Понятия «верность» и «измена» оказываются в центре сюжетов многих произведений разных эпох и характеризуют поступки героев в ситуации нравственного выбора как в личностных взаимоотношениях, так и в социальном контексте.</a:t>
            </a:r>
          </a:p>
        </p:txBody>
      </p:sp>
    </p:spTree>
    <p:extLst>
      <p:ext uri="{BB962C8B-B14F-4D97-AF65-F5344CB8AC3E}">
        <p14:creationId xmlns:p14="http://schemas.microsoft.com/office/powerpoint/2010/main" xmlns="" val="766647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Примеры произведений по данному направлению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sz="2800" dirty="0" smtClean="0"/>
              <a:t>А.С. Пушкин «Капитанская дочка»</a:t>
            </a:r>
          </a:p>
          <a:p>
            <a:r>
              <a:rPr lang="ru-RU" sz="2800" dirty="0" smtClean="0"/>
              <a:t>2. Н.В. Гоголь «Тарас Бульба»</a:t>
            </a:r>
          </a:p>
          <a:p>
            <a:r>
              <a:rPr lang="ru-RU" sz="2800" dirty="0" smtClean="0"/>
              <a:t>3. М.Ю. Лермонтов «Герой нашего времени»</a:t>
            </a:r>
          </a:p>
          <a:p>
            <a:r>
              <a:rPr lang="ru-RU" sz="2800" dirty="0" smtClean="0"/>
              <a:t>4. И. </a:t>
            </a:r>
            <a:r>
              <a:rPr lang="ru-RU" sz="2800" dirty="0"/>
              <a:t>Б</a:t>
            </a:r>
            <a:r>
              <a:rPr lang="ru-RU" sz="2800" dirty="0" smtClean="0"/>
              <a:t>унин «Темные аллеи»</a:t>
            </a:r>
          </a:p>
          <a:p>
            <a:r>
              <a:rPr lang="ru-RU" sz="2800" dirty="0" smtClean="0"/>
              <a:t>5. Г. </a:t>
            </a:r>
            <a:r>
              <a:rPr lang="ru-RU" sz="2800" dirty="0" err="1" smtClean="0"/>
              <a:t>Троепольский</a:t>
            </a:r>
            <a:r>
              <a:rPr lang="ru-RU" sz="2800" dirty="0" smtClean="0"/>
              <a:t> «Белый Бим Черное ухо»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968733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533245"/>
            <a:ext cx="9601196" cy="1303867"/>
          </a:xfrm>
        </p:spPr>
        <p:txBody>
          <a:bodyPr/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Расшифровка понятия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546167"/>
            <a:ext cx="9601196" cy="5004261"/>
          </a:xfrm>
        </p:spPr>
        <p:txBody>
          <a:bodyPr>
            <a:normAutofit fontScale="55000" lnSpcReduction="20000"/>
          </a:bodyPr>
          <a:lstStyle/>
          <a:p>
            <a:r>
              <a:rPr lang="ru-RU" sz="3300" dirty="0" smtClean="0"/>
              <a:t>1</a:t>
            </a:r>
            <a:r>
              <a:rPr lang="ru-RU" sz="5100" dirty="0" smtClean="0"/>
              <a:t>. Верность/ измена в широком смысле. </a:t>
            </a:r>
          </a:p>
          <a:p>
            <a:r>
              <a:rPr lang="ru-RU" sz="5100" dirty="0" smtClean="0"/>
              <a:t>2. Верность/ измена в любовной сфере. </a:t>
            </a:r>
          </a:p>
          <a:p>
            <a:r>
              <a:rPr lang="ru-RU" sz="5100" dirty="0" smtClean="0"/>
              <a:t>3. Верность (измена) Родине, государственному долгу </a:t>
            </a:r>
          </a:p>
          <a:p>
            <a:r>
              <a:rPr lang="ru-RU" sz="5100" dirty="0" smtClean="0"/>
              <a:t>4. Верность /измена по отношении к другу, товарищу, человеку, который доверился. </a:t>
            </a:r>
          </a:p>
          <a:p>
            <a:r>
              <a:rPr lang="ru-RU" sz="5100" dirty="0" smtClean="0"/>
              <a:t>5. Верность/измена по отношению к самому себе, своим моральным принципам, своему призванию, целям, слову, религиозным убеждениям. </a:t>
            </a:r>
          </a:p>
          <a:p>
            <a:r>
              <a:rPr lang="ru-RU" sz="5100" dirty="0" smtClean="0"/>
              <a:t>6. Верность животных своим хозяевам.</a:t>
            </a:r>
            <a:br>
              <a:rPr lang="ru-RU" sz="5100" dirty="0" smtClean="0"/>
            </a:br>
            <a:r>
              <a:rPr lang="ru-RU" sz="5100" dirty="0" smtClean="0"/>
              <a:t/>
            </a:r>
            <a:br>
              <a:rPr lang="ru-RU" sz="5100" dirty="0" smtClean="0"/>
            </a:br>
            <a:endParaRPr lang="ru-RU" sz="51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901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450117"/>
            <a:ext cx="9601196" cy="1303867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«Равнодушие и отзывчивость»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270" y="1542779"/>
            <a:ext cx="10026534" cy="3318936"/>
          </a:xfrm>
        </p:spPr>
        <p:txBody>
          <a:bodyPr>
            <a:noAutofit/>
          </a:bodyPr>
          <a:lstStyle/>
          <a:p>
            <a:r>
              <a:rPr lang="ru-RU" sz="2800" dirty="0"/>
              <a:t>Темы данного направления нацеливают учащихся на осмысление разных типов отношения человека к людям и к миру (безразличие к окружающим, нежелание тратить душевные силы на чужую жизнь или искренняя готовность разделить с ближним его радости и беды, оказать ему бескорыстную помощь).</a:t>
            </a:r>
            <a:br>
              <a:rPr lang="ru-RU" sz="2800" dirty="0"/>
            </a:br>
            <a:r>
              <a:rPr lang="ru-RU" sz="2800" dirty="0"/>
              <a:t>В литературе мы встречаем, с одной стороны, героев с горячим сердцем, готовых откликаться на чужие радости и беды, а с другой – персонажей, воплощающих противоположный, эгоистический, тип личности.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2508248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Примеры произведений по данному направлению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ru-RU" sz="2800" b="1" dirty="0" smtClean="0"/>
              <a:t>. Б. </a:t>
            </a:r>
            <a:r>
              <a:rPr lang="ru-RU" sz="2800" b="1" dirty="0"/>
              <a:t>Е</a:t>
            </a:r>
            <a:r>
              <a:rPr lang="ru-RU" sz="2800" b="1" dirty="0" smtClean="0"/>
              <a:t>кимов  «Ночь исцеления»</a:t>
            </a:r>
          </a:p>
          <a:p>
            <a:r>
              <a:rPr lang="ru-RU" sz="2800" b="1" dirty="0" smtClean="0"/>
              <a:t>2. Ю. </a:t>
            </a:r>
            <a:r>
              <a:rPr lang="ru-RU" sz="2800" b="1" dirty="0"/>
              <a:t>Я</a:t>
            </a:r>
            <a:r>
              <a:rPr lang="ru-RU" sz="2800" b="1" dirty="0" smtClean="0"/>
              <a:t>ковлев  «Мальчик с коньками»</a:t>
            </a:r>
          </a:p>
          <a:p>
            <a:r>
              <a:rPr lang="ru-RU" sz="2800" b="1" dirty="0" smtClean="0"/>
              <a:t>3. В. Короленко «Дети подземелья»</a:t>
            </a:r>
          </a:p>
          <a:p>
            <a:r>
              <a:rPr lang="ru-RU" sz="2800" b="1" dirty="0" smtClean="0"/>
              <a:t>4. А. П. Чехов «Вишневый сад»</a:t>
            </a:r>
          </a:p>
          <a:p>
            <a:r>
              <a:rPr lang="ru-RU" sz="2800" b="1" dirty="0" smtClean="0"/>
              <a:t>5. </a:t>
            </a:r>
            <a:r>
              <a:rPr lang="ru-RU" sz="2800" b="1" dirty="0"/>
              <a:t>Н</a:t>
            </a:r>
            <a:r>
              <a:rPr lang="ru-RU" sz="2800" b="1" dirty="0" smtClean="0"/>
              <a:t>.В Гоголь «Мертвые души»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4037807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399" y="383615"/>
            <a:ext cx="9601196" cy="1303867"/>
          </a:xfrm>
        </p:spPr>
        <p:txBody>
          <a:bodyPr/>
          <a:lstStyle/>
          <a:p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«Цели и средства»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687482"/>
            <a:ext cx="9601196" cy="4414060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/>
              <a:t>Понятия данного направления взаимосвязаны и позволяют задуматься о жизненных устремлениях человека, важности осмысленного целеполагания, умении правильно соотносить цель и средства ее достижения, а также об этической оценке действий человека.</a:t>
            </a:r>
            <a:br>
              <a:rPr lang="ru-RU" sz="2800" dirty="0"/>
            </a:br>
            <a:r>
              <a:rPr lang="ru-RU" sz="2800" dirty="0"/>
              <a:t>Во многих литературных произведениях представлены персонажи, намеренно или ошибочно избравшие негодные средства для реализации своих планов. И нередко оказывается, что благая цель служит лишь прикрытием истинных (низменных) планов. Таким персонажам противопоставлены герои, для которых средства достижения высокой цели неотделимы от требований морали</a:t>
            </a:r>
          </a:p>
        </p:txBody>
      </p:sp>
    </p:spTree>
    <p:extLst>
      <p:ext uri="{BB962C8B-B14F-4D97-AF65-F5344CB8AC3E}">
        <p14:creationId xmlns:p14="http://schemas.microsoft.com/office/powerpoint/2010/main" xmlns="" val="4130250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accent4">
                    <a:lumMod val="75000"/>
                  </a:schemeClr>
                </a:solidFill>
              </a:rPr>
              <a:t>Примеры произведений по данному направлению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1. Ф. Достоевский «Преступление и наказание»</a:t>
            </a:r>
          </a:p>
          <a:p>
            <a:r>
              <a:rPr lang="ru-RU" sz="2800" b="1" dirty="0" smtClean="0"/>
              <a:t>2. Л. Толстой «Война и мир»</a:t>
            </a:r>
          </a:p>
          <a:p>
            <a:r>
              <a:rPr lang="ru-RU" sz="2800" b="1" dirty="0" smtClean="0"/>
              <a:t>3. М. </a:t>
            </a:r>
            <a:r>
              <a:rPr lang="ru-RU" sz="2800" b="1" dirty="0"/>
              <a:t>Б</a:t>
            </a:r>
            <a:r>
              <a:rPr lang="ru-RU" sz="2800" b="1" dirty="0" smtClean="0"/>
              <a:t>улгаков «Собачье сердце», «Мастер и Маргарита»</a:t>
            </a:r>
          </a:p>
          <a:p>
            <a:r>
              <a:rPr lang="ru-RU" sz="2800" b="1" dirty="0" smtClean="0"/>
              <a:t>4. В. Каверин «Два капитана»</a:t>
            </a:r>
          </a:p>
          <a:p>
            <a:r>
              <a:rPr lang="ru-RU" sz="2800" b="1" dirty="0" smtClean="0"/>
              <a:t>5. Ю. Герман «Дело, которому ты служишь»</a:t>
            </a:r>
          </a:p>
          <a:p>
            <a:r>
              <a:rPr lang="ru-RU" sz="2800" b="1" dirty="0" smtClean="0"/>
              <a:t>А. Чехов « </a:t>
            </a:r>
            <a:r>
              <a:rPr lang="ru-RU" sz="2800" b="1" dirty="0" err="1" smtClean="0"/>
              <a:t>Ионыч</a:t>
            </a:r>
            <a:r>
              <a:rPr lang="ru-RU" sz="2800" b="1" dirty="0" smtClean="0"/>
              <a:t>»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4158771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</TotalTime>
  <Words>694</Words>
  <Application>Microsoft Office PowerPoint</Application>
  <PresentationFormat>Произвольный</PresentationFormat>
  <Paragraphs>65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Натуральные материалы</vt:lpstr>
      <vt:lpstr>Итоговое сочинение </vt:lpstr>
      <vt:lpstr> направления тем итогового сочинения на 2017/18 учебный год:</vt:lpstr>
      <vt:lpstr>«Верность и измена» </vt:lpstr>
      <vt:lpstr>Примеры произведений по данному направлению</vt:lpstr>
      <vt:lpstr>Расшифровка понятия</vt:lpstr>
      <vt:lpstr>«Равнодушие и отзывчивость»</vt:lpstr>
      <vt:lpstr>Примеры произведений по данному направлению</vt:lpstr>
      <vt:lpstr>«Цели и средства» </vt:lpstr>
      <vt:lpstr>Примеры произведений по данному направлению</vt:lpstr>
      <vt:lpstr>«Смелость и трусость» </vt:lpstr>
      <vt:lpstr>Примеры произведений по данному направлению</vt:lpstr>
      <vt:lpstr>«Человек и общество» </vt:lpstr>
      <vt:lpstr>Примеры произведений по данному направлению</vt:lpstr>
      <vt:lpstr>Критерии оценивания сочинения</vt:lpstr>
      <vt:lpstr>Источники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сочинение </dc:title>
  <dc:creator>Пользователь</dc:creator>
  <cp:lastModifiedBy>Завуч</cp:lastModifiedBy>
  <cp:revision>8</cp:revision>
  <dcterms:created xsi:type="dcterms:W3CDTF">2017-09-02T07:59:35Z</dcterms:created>
  <dcterms:modified xsi:type="dcterms:W3CDTF">2018-01-24T08:33:02Z</dcterms:modified>
</cp:coreProperties>
</file>