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8" r:id="rId5"/>
    <p:sldId id="269" r:id="rId6"/>
    <p:sldId id="271" r:id="rId7"/>
    <p:sldId id="275" r:id="rId8"/>
    <p:sldId id="276" r:id="rId9"/>
    <p:sldId id="279" r:id="rId10"/>
    <p:sldId id="265" r:id="rId11"/>
    <p:sldId id="277" r:id="rId12"/>
    <p:sldId id="278" r:id="rId13"/>
    <p:sldId id="280" r:id="rId14"/>
    <p:sldId id="270" r:id="rId15"/>
    <p:sldId id="274" r:id="rId16"/>
    <p:sldId id="281" r:id="rId17"/>
    <p:sldId id="266" r:id="rId18"/>
    <p:sldId id="264" r:id="rId19"/>
    <p:sldId id="260" r:id="rId20"/>
    <p:sldId id="263" r:id="rId21"/>
    <p:sldId id="261" r:id="rId22"/>
    <p:sldId id="262" r:id="rId23"/>
    <p:sldId id="28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E317"/>
    <a:srgbClr val="A80000"/>
    <a:srgbClr val="F2F2F2"/>
    <a:srgbClr val="66FF33"/>
    <a:srgbClr val="EAEAEA"/>
    <a:srgbClr val="F8EB42"/>
    <a:srgbClr val="F8CF3A"/>
    <a:srgbClr val="0033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A23AC-651C-4DAB-A66C-188BEF0C69E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4F19F-1C46-4B32-BFA5-65ACB36DA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22B73-5AA0-47C7-AF86-2382D2E1C4CD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F1B00-B1D3-4781-A318-3E0115665CE7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10D1D-04D7-40B2-A662-8EACE51D04C9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F56DC-9C1B-4DC2-8ADC-CC5CCC3B53F2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6348B-FAC2-4990-886F-BA4E9BF8DC8D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5969A-D813-4102-8A36-3551C49A0601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5E894-0525-4261-AECE-BD880867E1D8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E4C5-17DE-4503-A2A7-AB13BCF73319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72511-63C8-40B1-A1F2-3F7F7A31CF73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E2CA3-CFC7-473D-8FAD-D356424B745C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DFFF2-875D-4F0F-A62A-296ABE6B86C0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E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AAFBA9-AA36-4E21-9828-CC7A85569758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class.club/blog/razvivayushchie-metodiki-dlya-detej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7670.r63d34haXV0VAi4iNGnpb9iiVyrTicozA9XbcCUXHyP-MPewf2xDi8tXSH81xRZUCoYgujXO1L2LJ880KMx75g.f0334e548c2bd875a1c90e6eb758fae7066879c2&amp;uuid=&amp;state=tid_Wvm4RM28ca_MiO4Ne9osTPtpHS9wicjEF5X7fRziVPIHCd9FyQ,,&amp;data=UlNrNmk5WktYejY4cHFySjRXSWhXRW9laFh6bG1GN0luQUF1TUQwQUFMSUp5QlJvX1BITjVBT0gxRnFYNTl0Y09JdlRUYkJ6b0NjempCZWpxRnlnUmRyd3MyWEJobkstQ3dsMHJGc1hfd0lodVM4NFkxUjNNa24ycF91LWw0YXJ6OGFiNk12c2lEUDdOd252eVhMbVFRLCw,&amp;sign=9e554e0d43290e06ae22c7d57b4cbe3d&amp;keyno=0&amp;b64e=2&amp;l10n=ru" TargetMode="External"/><Relationship Id="rId2" Type="http://schemas.openxmlformats.org/officeDocument/2006/relationships/hyperlink" Target="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4" TargetMode="External"/><Relationship Id="rId5" Type="http://schemas.openxmlformats.org/officeDocument/2006/relationships/hyperlink" Target="3" TargetMode="External"/><Relationship Id="rId4" Type="http://schemas.openxmlformats.org/officeDocument/2006/relationships/hyperlink" Target="2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-polesye.by/news/kak-pomoch-rebyonku-horosho-uchitsya-12-sovetov-psihologov-39069?am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5957902" cy="1470025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003300"/>
                </a:solidFill>
                <a:latin typeface="Monotype Corsiva" pitchFamily="66" charset="0"/>
              </a:rPr>
              <a:t>«Скоро  говорится, </a:t>
            </a:r>
            <a:r>
              <a:rPr lang="ru-RU" sz="4400" b="1" dirty="0" smtClean="0">
                <a:solidFill>
                  <a:srgbClr val="00330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4400" b="1" dirty="0">
                <a:solidFill>
                  <a:srgbClr val="003300"/>
                </a:solidFill>
                <a:latin typeface="Monotype Corsiva" pitchFamily="66" charset="0"/>
              </a:rPr>
              <a:t>да не скоро делается</a:t>
            </a:r>
            <a:r>
              <a:rPr lang="ru-RU" sz="4400" b="1" dirty="0" smtClean="0">
                <a:solidFill>
                  <a:srgbClr val="003300"/>
                </a:solidFill>
                <a:latin typeface="Monotype Corsiva" pitchFamily="66" charset="0"/>
              </a:rPr>
              <a:t>»</a:t>
            </a:r>
            <a:endParaRPr lang="ru-RU" sz="44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6786610" cy="17859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«Приёмы формирования  навыков смыслового чтения»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3857628"/>
            <a:ext cx="5072098" cy="23453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 подготовила 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учитель– логопед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МАОУ СОШ №37 имени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Героя Советского Союза Н.И. Кузнецова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Васильева Е.И.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714488"/>
            <a:ext cx="6215106" cy="46166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Научиться понимать текст через личные ощущения, впечатления.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Сравнивать зрительные образы и текст.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информацию в речевом выражении.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Автоматизировать поставленные звуки в речи.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знания об окружающем мире.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правильное употребление предлогов.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Проработать  лексико-грамматические категории и синтаксические конструкции.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когнитивные процессы  на интересном и понятном  детям материале.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Привить любовь к родному языку и истории своего народа.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вербальное мышление.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3316" name="Picture 4" descr="https://www.stihi.ru/pics/2018/03/31/6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428868"/>
            <a:ext cx="2428892" cy="23375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678629" y="357166"/>
            <a:ext cx="7786742" cy="1200329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Представляю Вашему вниманию несколько приемов работы с детьми  с ОВЗ и  речевыми проблемами.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Эти  приёмы позволяют  детям научиться многому: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285992"/>
            <a:ext cx="3000396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  <a:t>Зайчишка-трусишка</a:t>
            </a:r>
            <a:b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  <a:t>По полю бежал,</a:t>
            </a:r>
            <a:b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  <a:t>В огород забежал,</a:t>
            </a:r>
            <a:b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  <a:t>Морковку нашёл,</a:t>
            </a:r>
            <a:b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  <a:t>Сидит грызёт.</a:t>
            </a:r>
            <a:b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  <a:t>Иди, зайка, прочь-</a:t>
            </a:r>
            <a:b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</a:br>
            <a:r>
              <a:rPr lang="ru-RU" sz="2000" dirty="0" smtClean="0">
                <a:solidFill>
                  <a:srgbClr val="003300"/>
                </a:solidFill>
                <a:latin typeface="Franklin Gothic Medium" pitchFamily="34" charset="0"/>
              </a:rPr>
              <a:t>Хозяин идёт.</a:t>
            </a:r>
            <a:endParaRPr lang="ru-RU" sz="2000" dirty="0">
              <a:solidFill>
                <a:srgbClr val="003300"/>
              </a:solidFill>
              <a:latin typeface="Franklin Gothic Medium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714488"/>
            <a:ext cx="50006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Давайте мы с Вами представим, как выглядит зайчишка. Для этого  ответим на вопросы: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Какого размера зайчишка?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(маленького, потому что назван ласково, как маленький)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делал зайчишка до того, как в  огород забежал?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полю бегал)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нашел зайчишка в огороде?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морковку)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зайчишка сделал с морковкой?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стал грызть)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 зайку выгоняют из огорода?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потому что идет хозяин)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53" y="1000108"/>
            <a:ext cx="807249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Читаем детям </a:t>
            </a:r>
            <a:r>
              <a:rPr lang="ru-RU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если не умеют читать, или они читают самостоятельно :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0004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1 вариант  работы с текстом </a:t>
            </a:r>
          </a:p>
          <a:p>
            <a:endParaRPr lang="ru-RU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лог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85860"/>
            <a:ext cx="2271249" cy="25717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4818" name="Picture 2" descr="http://xn--80aaukc2b.xn--80achbdub6dfjh.xn--p1ai/upload/images/%D0%95%D1%81%D0%B8%D0%BD%D0%B0/%D0%BA%D0%B0%D1%80%D1%82%D0%B8%D0%BD%D0%BA%D0%B8/7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2130408" cy="23572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4820" name="Picture 4" descr="http://foliantprazdnik.ru/d/137458ee-b4ee-11e8-a515-1c1b0d63896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428736"/>
            <a:ext cx="2143140" cy="24717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4822" name="Picture 6" descr="https://avatars.mds.yandex.net/get-pdb/964669/4dd4809f-f04d-4ebb-b1ff-bce97e49edc5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71942"/>
            <a:ext cx="3155895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824" name="Picture 8" descr="http://forum.belochki.ru/uploads/gallery/album_250/gallery_6745_250_1745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143380"/>
            <a:ext cx="2611233" cy="22860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714348" y="178592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17144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5720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72396" y="13572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15338" y="45005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428604"/>
            <a:ext cx="80010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Выберите из  предложенных картинок ту, которая соответствует  тексту.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3643314"/>
            <a:ext cx="38643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 правильный ответ №3)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53" y="857232"/>
            <a:ext cx="80724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Объясните, почему не подходят другие картинки.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5753" y="428604"/>
            <a:ext cx="8072493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32000"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точки зрения применения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технологий, в учебной деятельности описанный прием работы с текстами помогает маленькому неопытному человеку познавать мир через использование своих наблюдений, своих ощущений, своих аналитических выводов.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for-teacher.ru/edu/data/img/pic-023a5ozf81-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7111">
            <a:off x="5174806" y="2361410"/>
            <a:ext cx="3293931" cy="36475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 rot="20956630">
            <a:off x="772261" y="2555919"/>
            <a:ext cx="4572000" cy="2677656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прием работы с речевым материалом помогает развивать у наших воспитанников коммуникативную и речевую компетенции.</a:t>
            </a:r>
            <a:endParaRPr lang="ru-RU" sz="28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F:\рису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07" y="584794"/>
            <a:ext cx="8412785" cy="55455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0710277">
            <a:off x="556568" y="1248177"/>
            <a:ext cx="7215238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32000"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Наверняка каждый человек, услышав какую-то мелодию, ощутив определенный запах, увидев фотографию и картину, испытывает чувство перемещения своего сознания в тот момент, с которым когда-то были связаны звуки, запахи, краски, чувства.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686" y="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643314"/>
            <a:ext cx="6072230" cy="1421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32000" algn="just">
              <a:lnSpc>
                <a:spcPct val="120000"/>
              </a:lnSpc>
            </a:pPr>
            <a:r>
              <a:rPr lang="ru-RU" sz="2400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Применяемый мной прием работы с текстом – это использование модификации </a:t>
            </a:r>
            <a:r>
              <a:rPr lang="ru-RU" sz="2400" dirty="0" err="1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400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 – терапии на уроках.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785926"/>
            <a:ext cx="678661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32000" algn="just">
              <a:lnSpc>
                <a:spcPct val="12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Опираясь на опыт своих наблюдений, мы с детьми пробуем представить то, что услышали или прочитали. Затем это изображаем. Например, рисуем загадки. Этот приём помогает  ребятам  отгадать правильно.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52566" y="4224342"/>
            <a:ext cx="6786610" cy="1865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32000" algn="just">
              <a:lnSpc>
                <a:spcPct val="12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дети рисуют, я прошу их размещать  рисунки в определенном месте листа. Например,  в левом нижнем углу или  вверху в центре листа. Это формирует их пространственное  восприятие.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0538 0.25942 C -0.1066 0.24462 -0.10955 0.23768 -0.11128 0.22497 C -0.11302 0.21294 -0.11545 0.203 -0.11719 0.19075 C -0.11771 0.18196 -0.1191 0.1778 -0.12014 0.17017 C -0.12066 0.16277 -0.12257 0.14959 -0.12257 0.14982 C -0.12326 0.13803 -0.12448 0.12763 -0.12587 0.11768 C -0.12673 0.10636 -0.1283 0.09757 -0.12969 0.08809 C -0.13125 0.07792 -0.13021 0.08162 -0.13125 0.07214 C -0.13246 0.06081 -0.13507 0.05086 -0.13663 0.04023 C -0.13819 0.02844 -0.13941 0.01618 -0.14184 0.00832 C -0.14236 0.00531 -0.14288 0.00208 -0.1434 -0.0007 C -0.14427 -0.00555 -0.14548 -0.00925 -0.14635 -0.01457 C -0.15017 -0.03931 -0.15347 -0.05873 -0.15885 -0.07838 C -0.15955 -0.0807 -0.15972 -0.08486 -0.16024 -0.0874 C -0.16128 -0.0918 -0.1625 -0.09549 -0.16371 -0.09873 C -0.16441 -0.10081 -0.1651 -0.10127 -0.16562 -0.10336 C -0.171 -0.12324 -0.16632 -0.11284 -0.171 -0.12139 C -0.17239 -0.13156 -0.17413 -0.13989 -0.17639 -0.14659 C -0.17812 -0.15862 -0.18021 -0.16786 -0.18264 -0.17642 C -0.18385 -0.1926 -0.18594 -0.19191 -0.18802 -0.2081 C -0.18923 -0.21804 -0.19028 -0.2289 -0.19184 -0.23792 C -0.19375 -0.24856 -0.19288 -0.24023 -0.19427 -0.25156 C -0.19566 -0.26289 -0.1967 -0.27469 -0.19826 -0.28578 C -0.19896 -0.3022 -0.19861 -0.2918 -0.19861 -0.31746 " pathEditMode="fixed" rAng="0" ptsTypes="fffffffffff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1 -0.01942 -0.00017 -0.00948 0.0099 -0.02844 C 0.01355 -0.03514 0.01424 -0.043 0.0165 -0.0504 C 0.01789 -0.05526 0.02292 -0.06636 0.02466 -0.07006 C 0.02726 -0.08393 0.02969 -0.09433 0.03455 -0.10705 C 0.03507 -0.11075 0.03542 -0.11445 0.03611 -0.11792 C 0.0375 -0.12462 0.04098 -0.13757 0.04098 -0.13757 C 0.04254 -0.15191 0.0467 -0.16092 0.04931 -0.1748 C 0.05243 -0.19167 0.0533 -0.2148 0.06077 -0.22936 C 0.06285 -0.24139 0.0658 -0.25271 0.06893 -0.26428 C 0.0724 -0.27745 0.07431 -0.29318 0.08212 -0.30358 C 0.09167 -0.3163 0.08282 -0.30312 0.09028 -0.31884 C 0.09271 -0.32416 0.09844 -0.3341 0.09844 -0.3341 C 0.09948 -0.3385 0.1007 -0.34289 0.10174 -0.34728 C 0.10226 -0.34936 0.1033 -0.35376 0.1033 -0.35376 C 0.10278 -0.36393 0.1033 -0.37433 0.10174 -0.38428 C 0.10122 -0.38774 0.09792 -0.38982 0.09688 -0.39306 C 0.09566 -0.39653 0.09618 -0.40046 0.09514 -0.40393 C 0.09341 -0.40994 0.0908 -0.41572 0.08855 -0.4215 C 0.07448 -0.45919 0.08143 -0.42566 0.06736 -0.4541 C 0.05938 -0.47029 0.03993 -0.49156 0.02795 -0.50219 C 0.02257 -0.50705 0.01563 -0.50728 0.0099 -0.51098 " pathEditMode="relative" ptsTypes="fffffffffffffffffffff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56906"/>
            <a:ext cx="8001056" cy="1000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Примеры заданий: 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Прочитайте загадку(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стихотворение), нарисуйте  на бумаге красками или карандашами все, что вы увидели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714752"/>
            <a:ext cx="8001056" cy="25853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нравится детям рисовать не только загадки, но и стихотворения или небылицы. По сути это иллюстрирование. Дети получают возможность проявить и развить свои таланты в области изобразительного творчества, привлекая свои чувства, свои наблюдения  над текстом, свои впечатления. Таким образом в них пробуждается способность к анализу и синтезу – важными составляющими   познавательной деятельности.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0004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2 вариант  работы с текстом</a:t>
            </a:r>
            <a:endParaRPr lang="ru-RU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089812">
            <a:off x="714348" y="2434233"/>
            <a:ext cx="3429024" cy="9233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огороде у дорожки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Стоит солнышко на ножке.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Подсолнух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661481">
            <a:off x="4572000" y="2434233"/>
            <a:ext cx="3571900" cy="923330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печёт, липа цветёт,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Рожь поспевает.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это бывает?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3" y="409975"/>
            <a:ext cx="3933827" cy="29475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357563"/>
            <a:ext cx="4071966" cy="27656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2" descr="F:\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500174"/>
            <a:ext cx="6322265" cy="42148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750082"/>
            <a:ext cx="7429552" cy="5393561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1857356" y="3714752"/>
            <a:ext cx="5429288" cy="2246769"/>
          </a:xfrm>
          <a:prstGeom prst="rect">
            <a:avLst/>
          </a:prstGeom>
          <a:solidFill>
            <a:srgbClr val="F8EB42"/>
          </a:solidFill>
          <a:ln w="76200">
            <a:solidFill>
              <a:srgbClr val="FFFF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 Бунин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Лес, точно терем расписной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Лиловый, золотой, багряный.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Веселой, пестрою стеной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Стоит над светлою поляной.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9331" y="500042"/>
            <a:ext cx="7965337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32000"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«Ценность применения искусства в терапевтических целях состоит в том, что с его помощью можно на символическом уровне выразить и исследовать самые разные чувства и эмоции: любовь, ненависть, обиду, злость, страх, радость и т. д.» (https://ru.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wikipedia.org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8" name="Прямоугольник 7"/>
          <p:cNvSpPr/>
          <p:nvPr/>
        </p:nvSpPr>
        <p:spPr>
          <a:xfrm rot="480644">
            <a:off x="389384" y="1429575"/>
            <a:ext cx="8365232" cy="2160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32000" algn="just">
              <a:lnSpc>
                <a:spcPct val="120000"/>
              </a:lnSpc>
            </a:pPr>
            <a:r>
              <a:rPr lang="ru-RU" sz="2800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Таким образом, используя свою эмоциональную память, дети получают возможность быстрее понять текст, понять настроения автора, его мысли. Также, рисуя, ребенок выражает и свое восприятие мира. </a:t>
            </a:r>
          </a:p>
        </p:txBody>
      </p:sp>
      <p:sp>
        <p:nvSpPr>
          <p:cNvPr id="9" name="Прямоугольник 8"/>
          <p:cNvSpPr/>
          <p:nvPr/>
        </p:nvSpPr>
        <p:spPr>
          <a:xfrm rot="21401271">
            <a:off x="488574" y="4070960"/>
            <a:ext cx="8087901" cy="2086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32000" algn="just">
              <a:lnSpc>
                <a:spcPct val="120000"/>
              </a:lnSpc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«Методика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базируется на убеждении, что содержания внутреннего «Я» человека отражаются в зрительных образах всякий раз, когда он рисует, пишет картину или лепит скульптуру, в ходе чего </a:t>
            </a:r>
            <a:r>
              <a:rPr lang="ru-RU" sz="2800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происходит гармонизация состояния психики»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7686" y="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71612"/>
            <a:ext cx="2786082" cy="1384995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А </a:t>
            </a:r>
            <a:r>
              <a:rPr lang="ru-RU" sz="1400" dirty="0" err="1" smtClean="0"/>
              <a:t>коток</a:t>
            </a:r>
            <a:r>
              <a:rPr lang="ru-RU" sz="1400" dirty="0" smtClean="0"/>
              <a:t>, </a:t>
            </a:r>
            <a:r>
              <a:rPr lang="ru-RU" sz="1400" dirty="0" err="1" smtClean="0"/>
              <a:t>а</a:t>
            </a:r>
            <a:r>
              <a:rPr lang="ru-RU" sz="1400" dirty="0" smtClean="0"/>
              <a:t> </a:t>
            </a:r>
            <a:r>
              <a:rPr lang="ru-RU" sz="1400" dirty="0" err="1" smtClean="0"/>
              <a:t>коток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err="1" smtClean="0"/>
              <a:t>Кучерявенький</a:t>
            </a:r>
            <a:r>
              <a:rPr lang="ru-RU" sz="1400" dirty="0" smtClean="0"/>
              <a:t> лобок,</a:t>
            </a:r>
            <a:br>
              <a:rPr lang="ru-RU" sz="1400" dirty="0" smtClean="0"/>
            </a:br>
            <a:r>
              <a:rPr lang="ru-RU" sz="1400" dirty="0" smtClean="0"/>
              <a:t>Украл бабушкин клубок</a:t>
            </a:r>
            <a:br>
              <a:rPr lang="ru-RU" sz="1400" dirty="0" smtClean="0"/>
            </a:br>
            <a:r>
              <a:rPr lang="ru-RU" sz="1400" dirty="0" smtClean="0"/>
              <a:t>Да и спрятал в уголок.</a:t>
            </a:r>
            <a:br>
              <a:rPr lang="ru-RU" sz="1400" dirty="0" smtClean="0"/>
            </a:br>
            <a:r>
              <a:rPr lang="ru-RU" sz="1400" dirty="0" smtClean="0"/>
              <a:t>А бабушка догнала</a:t>
            </a:r>
            <a:br>
              <a:rPr lang="ru-RU" sz="1400" dirty="0" smtClean="0"/>
            </a:br>
            <a:r>
              <a:rPr lang="ru-RU" sz="1400" dirty="0" smtClean="0"/>
              <a:t>И за ушко подрала.</a:t>
            </a: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3  вариант  работы с текстом</a:t>
            </a:r>
            <a:endParaRPr lang="ru-RU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191" y="785794"/>
            <a:ext cx="79296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Вместе с ребенком проговариваем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при этом выполняем  определенные действия и жесты, упоминающиеся в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потешке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1643050"/>
            <a:ext cx="5000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по сути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техники, основанные на  фольклорном материале, как самом понятном для детского восприятия и  дающем возможность  формировать  те  когнитивные процессы, которые не были сформированы или развиты у ребенка своевременно. 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https://ds04.infourok.ru/uploads/ex/05f5/00070ad4-67368873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357563"/>
            <a:ext cx="3910600" cy="29347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Прямоугольник 10"/>
          <p:cNvSpPr/>
          <p:nvPr/>
        </p:nvSpPr>
        <p:spPr>
          <a:xfrm>
            <a:off x="3857620" y="3643314"/>
            <a:ext cx="4714908" cy="2554545"/>
          </a:xfrm>
          <a:prstGeom prst="rect">
            <a:avLst/>
          </a:prstGeom>
          <a:solidFill>
            <a:srgbClr val="F2F2F2">
              <a:alpha val="7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360363" algn="just"/>
            <a:r>
              <a:rPr lang="ru-RU" sz="1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— это жанр устного народного творчества, предназначенный для развития маленьких детей.</a:t>
            </a:r>
          </a:p>
          <a:p>
            <a:pPr indent="360363" algn="just"/>
            <a:r>
              <a:rPr lang="ru-RU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не только развлекает, но и развивает ребенка.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 Она </a:t>
            </a:r>
            <a:r>
              <a:rPr lang="ru-RU" sz="2000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учит понимать человеческую речь и соотносить слова и действия, расширяет детский опыт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что очень  актуально для категории детей с ОВЗ  с нарушениями развития речи.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6929486" cy="1015663"/>
          </a:xfrm>
          <a:prstGeom prst="rect">
            <a:avLst/>
          </a:prstGeom>
          <a:noFill/>
          <a:ln w="57150">
            <a:solidFill>
              <a:srgbClr val="66FF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Результативность 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460726">
            <a:off x="500034" y="2143116"/>
            <a:ext cx="8143932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повышение мотивации к чтению 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повышение  показателей развития когнитивной сферы      ( повышение  уровня слухового восприятия,   повышение  уровня  зрительного восприятия,   повышение уровня  развития воображения)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навыки  умения лексического анализа текста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1643074" cy="769441"/>
          </a:xfrm>
          <a:prstGeom prst="rect">
            <a:avLst/>
          </a:prstGeom>
          <a:noFill/>
          <a:ln w="76200" cap="rnd">
            <a:solidFill>
              <a:srgbClr val="66FF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819" y="1571612"/>
            <a:ext cx="7072362" cy="2554545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Сформировать</a:t>
            </a:r>
          </a:p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навыки смыслового чтения </a:t>
            </a:r>
          </a:p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детей с ограниченными возможностями здоровья</a:t>
            </a: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Рабочий стол\лог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256"/>
            <a:ext cx="2952750" cy="16478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4" descr="https://ds05.infourok.ru/uploads/ex/05d5/0006bc94-755dbab0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4429133"/>
            <a:ext cx="2214578" cy="16609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1428728" y="5715016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hlinkClick r:id="rId4"/>
              </a:rPr>
              <a:t>proclass.club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ab.stol\петелино\ОДАРЕННЫЕ\45минутка\img466.jp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 rot="20449636">
            <a:off x="1629259" y="1359823"/>
            <a:ext cx="5487872" cy="41090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5753" y="2388067"/>
            <a:ext cx="8072494" cy="193899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познавательной (когнитивной)  сферы ребенка возможно  на любом этапе работы,   с учеником любого уровня развития познавательного  интереса. Может использоваться для решения как в коррекционных задач, так и общеразвивающих.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58" y="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78695" y="571480"/>
            <a:ext cx="6786610" cy="138499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A8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 требовалось получить в результате образовательной деятельности!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72494" cy="923330"/>
          </a:xfrm>
          <a:prstGeom prst="rect">
            <a:avLst/>
          </a:prstGeom>
          <a:noFill/>
          <a:ln w="57150">
            <a:solidFill>
              <a:srgbClr val="3EE317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Перечень оборудования: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14377">
            <a:off x="714347" y="2888176"/>
            <a:ext cx="771530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indent="36036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белые  листы формата А4</a:t>
            </a:r>
          </a:p>
          <a:p>
            <a:pPr indent="36036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заготовки текстов</a:t>
            </a:r>
          </a:p>
          <a:p>
            <a:pPr indent="36036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Картинки, картины и пейзажи, иллюстрации для фольклорных текстов </a:t>
            </a:r>
          </a:p>
          <a:p>
            <a:pPr indent="36036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цветные карандаши или  фломастеры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72494" cy="1446550"/>
          </a:xfrm>
          <a:prstGeom prst="rect">
            <a:avLst/>
          </a:prstGeom>
          <a:noFill/>
          <a:ln w="57150">
            <a:solidFill>
              <a:srgbClr val="3EE317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Перечень используемых технологий: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477333">
            <a:off x="750067" y="2153806"/>
            <a:ext cx="7643866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Когнитивная технология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Обращение к эмоциональной памяти человека при работе  с поэтическими текстами при изучении самых разных тем. 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Обращение к генетической памяти человека через  работу с детским фольклором.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модификация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терапии при работе с текстом.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техники.</a:t>
            </a:r>
          </a:p>
          <a:p>
            <a:pPr marL="269875" indent="-269875">
              <a:buFont typeface="Wingdings" pitchFamily="2" charset="2"/>
              <a:buChar char="Ø"/>
            </a:pP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24" y="642918"/>
            <a:ext cx="7286676" cy="830997"/>
          </a:xfrm>
          <a:prstGeom prst="rect">
            <a:avLst/>
          </a:prstGeom>
          <a:noFill/>
          <a:ln w="57150">
            <a:solidFill>
              <a:srgbClr val="3EE317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Информационные источники для используемых изображений: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4381" y="3500438"/>
            <a:ext cx="721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yandex.ru/images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428868"/>
            <a:ext cx="2078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https://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for-teacher.ru</a:t>
            </a:r>
            <a:endParaRPr lang="en-US" sz="1600" b="1" dirty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857496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yandex.ru/images/search?text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5" action="ppaction://hlinkfile"/>
          </p:cNvPr>
          <p:cNvSpPr/>
          <p:nvPr/>
        </p:nvSpPr>
        <p:spPr>
          <a:xfrm>
            <a:off x="785786" y="1928802"/>
            <a:ext cx="57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http://allforchildren.ru/pictures/school21.php?page=4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6785" y="2143116"/>
            <a:ext cx="62504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2214578" cy="769441"/>
          </a:xfrm>
          <a:prstGeom prst="rect">
            <a:avLst/>
          </a:prstGeom>
          <a:noFill/>
          <a:ln w="57150">
            <a:solidFill>
              <a:srgbClr val="3EE317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751652">
            <a:off x="571472" y="1505362"/>
            <a:ext cx="8001056" cy="286232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Развить слуховое восприятие</a:t>
            </a:r>
          </a:p>
          <a:p>
            <a:pPr marL="269875" indent="-269875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Сформировать навыки анализа и синтеза связной речи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Сформировать навыки логического мышления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Сформировать умение анализа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1506" name="Picture 2" descr="https://fsd.kopilkaurokov.ru/up/html/2017/10/03/k_59d31d608ee95/43068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50820"/>
            <a:ext cx="2714644" cy="20413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2357454" cy="584775"/>
          </a:xfrm>
          <a:prstGeom prst="rect">
            <a:avLst/>
          </a:prstGeom>
          <a:noFill/>
          <a:ln w="38100">
            <a:solidFill>
              <a:srgbClr val="3EE317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media-polesye.by/files/esli-rebenok-stal-huzhe-uchitsya-v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57818" y="4000504"/>
            <a:ext cx="3320245" cy="22145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6500826" y="5500702"/>
            <a:ext cx="1714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US" sz="1100" dirty="0" smtClean="0">
              <a:hlinkClick r:id="rId3"/>
            </a:endParaRPr>
          </a:p>
          <a:p>
            <a:r>
              <a:rPr lang="en-US" sz="1100" b="1" dirty="0" smtClean="0">
                <a:hlinkClick r:id="rId3"/>
              </a:rPr>
              <a:t>media-polesye.by</a:t>
            </a:r>
            <a:endParaRPr lang="ru-RU" sz="11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232944">
            <a:off x="1225064" y="851090"/>
            <a:ext cx="400052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49263">
              <a:lnSpc>
                <a:spcPct val="120000"/>
              </a:lnSpc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современном мире поток информации, обрушивающийся на человека за единицу времени, возрос в разы и продолжает динамично увеличиваться. </a:t>
            </a:r>
          </a:p>
        </p:txBody>
      </p:sp>
      <p:sp>
        <p:nvSpPr>
          <p:cNvPr id="9" name="Прямоугольник 8"/>
          <p:cNvSpPr/>
          <p:nvPr/>
        </p:nvSpPr>
        <p:spPr>
          <a:xfrm rot="483763">
            <a:off x="4224379" y="741930"/>
            <a:ext cx="4572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научить детей работать с лавиной информации? При этом обучающийся в школе маленький гражданин не должен потерять то, что дано ему природой, как человеку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 rot="1305046">
            <a:off x="4649451" y="2426233"/>
            <a:ext cx="407196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49263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Ребенок с самого начала своей жизни познает окружающий мир чувствами, а уже потом разумом. Это его и связывает с природой.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2786058"/>
            <a:ext cx="5286412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360363" algn="just"/>
            <a:r>
              <a:rPr lang="ru-RU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Важно, чтобы в процессе своего развития малыш не потерял, а приобрел или закрепил умения </a:t>
            </a:r>
            <a:r>
              <a:rPr lang="ru-RU" sz="2400" b="1" dirty="0" err="1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слУшать</a:t>
            </a:r>
            <a:r>
              <a:rPr lang="ru-RU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слЫшать</a:t>
            </a:r>
            <a:r>
              <a:rPr lang="ru-RU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, смотреть и видеть, ощущать и чувствовать.</a:t>
            </a:r>
          </a:p>
        </p:txBody>
      </p:sp>
      <p:sp>
        <p:nvSpPr>
          <p:cNvPr id="14" name="TextBox 13"/>
          <p:cNvSpPr txBox="1"/>
          <p:nvPr/>
        </p:nvSpPr>
        <p:spPr>
          <a:xfrm rot="268716">
            <a:off x="400453" y="4855622"/>
            <a:ext cx="548611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indent="360363"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качества являются составляющей частью критического мышления, о котором так много сегодня говорится в педагогическом сообществе.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E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929618" cy="1289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32000" algn="just">
              <a:lnSpc>
                <a:spcPct val="15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Критически мыслящий ученик должен уметь анализировать получаемую информацию, сохранять для себя самое нужное, уметь пользоваться этим в подходящей ситуации, уметь ретранслировать свой опыт в общество.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3357563"/>
            <a:ext cx="5786478" cy="2923877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Если ребенка </a:t>
            </a:r>
            <a:r>
              <a:rPr lang="ru-RU" sz="4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 научить пользоваться своей речью правильно, то у него возникнут проблемы с коммуникативной функцией. 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allforchildren.ru/pictures/school21_s/school2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714884"/>
            <a:ext cx="1000132" cy="15791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7358082" y="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1312564">
            <a:off x="655777" y="2775441"/>
            <a:ext cx="661341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Ретранслятор человека – это речь!</a:t>
            </a:r>
            <a:endParaRPr lang="ru-RU" sz="3200" dirty="0">
              <a:solidFill>
                <a:srgbClr val="A8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695" y="1714488"/>
            <a:ext cx="6786610" cy="553998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indent="43200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Мы мыслим словами, фразами, связным текстом.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ab.stol\петелино\ОДАРЕННЫЕ\45минутка\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8670"/>
            <a:ext cx="3929090" cy="3014174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7929618" cy="584775"/>
          </a:xfrm>
          <a:prstGeom prst="rect">
            <a:avLst/>
          </a:prstGeom>
          <a:noFill/>
          <a:ln w="57150">
            <a:solidFill>
              <a:srgbClr val="3EE317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04899">
            <a:off x="500034" y="4121018"/>
            <a:ext cx="8143932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Когнитивное развитие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(от англ. Cognitive development) — развитие всех видов мыслительных процессов, таких как восприятие, память, формирование понятий, 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решение задач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воображение и логика. Теория когнитивного развития была разработана швейцарским философом и психологом Жаном Пиаже.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428736"/>
            <a:ext cx="4250561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Рассмотрим некоторые термины, важные для процесса  смыслового чтения.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f/b1/d6/efb1d6dca046658b4943dacb32191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5" cy="60436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96" y="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8143932" cy="1938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449263" algn="just">
              <a:lnSpc>
                <a:spcPct val="120000"/>
              </a:lnSpc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 работе с детьми с ОВЗ с важно учитывать тот факт, что практически все познавательные процессы имеют  нарушения в развитии или вовсе  не сформированы. Поэтому нужно начинать  строить предпосылки для их формирования, т.е. выстраивать работу так, чтобы компенсировать  эту проблему. </a:t>
            </a:r>
          </a:p>
        </p:txBody>
      </p:sp>
      <p:sp>
        <p:nvSpPr>
          <p:cNvPr id="7" name="Прямоугольник 6"/>
          <p:cNvSpPr/>
          <p:nvPr/>
        </p:nvSpPr>
        <p:spPr>
          <a:xfrm rot="537948">
            <a:off x="390776" y="1465328"/>
            <a:ext cx="5263435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449263" algn="just">
              <a:lnSpc>
                <a:spcPct val="120000"/>
              </a:lnSpc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Ребенок развивается по определенному  онтогенетическому графику, и если  существуют какие-либо пробелы в этом развитии, то наша задача их   закрыть, помочь ребенку сформировать те или иные  функции познавательного развития в поступательном движении. </a:t>
            </a:r>
          </a:p>
        </p:txBody>
      </p:sp>
      <p:sp>
        <p:nvSpPr>
          <p:cNvPr id="8" name="TextBox 7"/>
          <p:cNvSpPr txBox="1"/>
          <p:nvPr/>
        </p:nvSpPr>
        <p:spPr>
          <a:xfrm rot="21036581">
            <a:off x="677485" y="3949968"/>
            <a:ext cx="7957533" cy="1938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449263" algn="just">
              <a:lnSpc>
                <a:spcPct val="120000"/>
              </a:lnSpc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этих целей у дошкольников и младших  школьников я использую  </a:t>
            </a: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детский фольклор. 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Техника обращения к генетической памяти  позволяет в интересной для ребенка форме восстановить и развить когнитивную сферу, сформировать интерес к живому слову,  к смысловому чтению.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7987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Обращение к теме детского фольклора в нашей работе не случайно. Как указывал известный исследователь фольклора В.П. Аникин,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496" y="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362" name="AutoShape 2" descr="potesh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www.culture.ru/storage/images/5729c9a98c02f4c9141399bf27d01baf/a416318e963bb4479361bcc1b23ddcf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1868">
            <a:off x="4143372" y="3071810"/>
            <a:ext cx="4572033" cy="33261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2" descr="https://for-teacher.ru/edu/data/img/pic-023a5ozf81-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4179">
            <a:off x="714348" y="3143248"/>
            <a:ext cx="2895553" cy="33985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Прямоугольник 9"/>
          <p:cNvSpPr/>
          <p:nvPr/>
        </p:nvSpPr>
        <p:spPr>
          <a:xfrm>
            <a:off x="571472" y="1428736"/>
            <a:ext cx="8143932" cy="1938992"/>
          </a:xfrm>
          <a:prstGeom prst="rect">
            <a:avLst/>
          </a:prstGeom>
          <a:solidFill>
            <a:srgbClr val="EAEAEA">
              <a:alpha val="8784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A8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фольклор развивался в непосредственной связи с народной педагогикой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забота об умственном, нравственном и физическом воспитании подрастающего поколения искони была свойственна народным трудовым массам…»</a:t>
            </a:r>
            <a:endParaRPr lang="ru-RU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8629" y="500042"/>
            <a:ext cx="7786742" cy="30469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indent="36036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Отличительная черта произведений детского фольклора выражается 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учете психологии и возрастных особенностей детей,… это произведения взрослых для детей, произведения для взрослых, ставшими детскими и собственно  творчество детей». </a:t>
            </a:r>
          </a:p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указывает, что именно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детскому фольклору дети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усваивают поэтику русского языка, впитывают мудрость поколений, приобретают жизненную силу,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формируют свой душевный мир здоровых и веселых  русских людей.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496" y="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(описание) мастер-класса: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dou4.ru/public/users/996/825fb97a1be00c0aa6fa7b5029b39a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51079">
            <a:off x="5910411" y="3865535"/>
            <a:ext cx="2052671" cy="24057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https://ds04.infourok.ru/uploads/ex/05a8/00127c37-aaa035bd/hello_html_4d656d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2882">
            <a:off x="745327" y="3892420"/>
            <a:ext cx="3643338" cy="23033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1429</Words>
  <Application>Microsoft Office PowerPoint</Application>
  <PresentationFormat>Экран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«Скоро  говорится,   да не скоро делается»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«Скоро  говорится,   да не скоро делается»</dc:title>
  <dc:creator>User</dc:creator>
  <cp:lastModifiedBy>Елена</cp:lastModifiedBy>
  <cp:revision>135</cp:revision>
  <dcterms:created xsi:type="dcterms:W3CDTF">2019-10-15T04:33:06Z</dcterms:created>
  <dcterms:modified xsi:type="dcterms:W3CDTF">2019-10-29T18:15:38Z</dcterms:modified>
</cp:coreProperties>
</file>