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42"/>
    <a:srgbClr val="675FFF"/>
    <a:srgbClr val="0025D8"/>
    <a:srgbClr val="EE3794"/>
    <a:srgbClr val="304761"/>
    <a:srgbClr val="3C7F88"/>
    <a:srgbClr val="47B6EE"/>
    <a:srgbClr val="3EA8D0"/>
    <a:srgbClr val="FCA7DE"/>
    <a:srgbClr val="54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68923"/>
            <a:ext cx="7436827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«Тот, кто воображает, что может обойтись без других людей 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очень ошибается,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тот, кто воображает, что другие не могут обойтись без него 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ошибается ещё больше».  </a:t>
            </a:r>
          </a:p>
          <a:p>
            <a:pPr marL="0" indent="0"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Франсуа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 Ларошфуко. </a:t>
            </a:r>
          </a:p>
        </p:txBody>
      </p:sp>
    </p:spTree>
    <p:extLst>
      <p:ext uri="{BB962C8B-B14F-4D97-AF65-F5344CB8AC3E}">
        <p14:creationId xmlns:p14="http://schemas.microsoft.com/office/powerpoint/2010/main" val="16862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«Палубный всепогодный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омбардировщик-истребитель»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825625"/>
            <a:ext cx="8267156" cy="4836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Палуба (парта) должна находиться на расстоянии 5 метров от точки старта.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Самолет должен самостоятельно пролететь расстояние от точки старта до палубы, приземлиться на нее и также самостоятельно совершить на ней остановку.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Каждый член группы должен запустить хотя бы один самолет.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Фирменные знаки (логотипы) должны быть нанесены только на верхней поверхности самолета.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Самолет должен приземлиться на палубу фирменным знаком вверх.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Самолет должен соответствовать основным техническим характеристикам: иметь крылья и хвостовое оперенье.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В процессе сборки самолетов их испытания запрещены.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Вы не можете потратить на каждом этапе на оборудование более чем $300 (см.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Прайс - лист).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2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17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ПРАЙС-ЛИСТ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717956"/>
              </p:ext>
            </p:extLst>
          </p:nvPr>
        </p:nvGraphicFramePr>
        <p:xfrm>
          <a:off x="783769" y="796836"/>
          <a:ext cx="7419704" cy="56400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43753">
                  <a:extLst>
                    <a:ext uri="{9D8B030D-6E8A-4147-A177-3AD203B41FA5}">
                      <a16:colId xmlns:a16="http://schemas.microsoft.com/office/drawing/2014/main" val="4244137534"/>
                    </a:ext>
                  </a:extLst>
                </a:gridCol>
                <a:gridCol w="1566099">
                  <a:extLst>
                    <a:ext uri="{9D8B030D-6E8A-4147-A177-3AD203B41FA5}">
                      <a16:colId xmlns:a16="http://schemas.microsoft.com/office/drawing/2014/main" val="2279377217"/>
                    </a:ext>
                  </a:extLst>
                </a:gridCol>
                <a:gridCol w="1853734">
                  <a:extLst>
                    <a:ext uri="{9D8B030D-6E8A-4147-A177-3AD203B41FA5}">
                      <a16:colId xmlns:a16="http://schemas.microsoft.com/office/drawing/2014/main" val="1967526060"/>
                    </a:ext>
                  </a:extLst>
                </a:gridCol>
                <a:gridCol w="1856118">
                  <a:extLst>
                    <a:ext uri="{9D8B030D-6E8A-4147-A177-3AD203B41FA5}">
                      <a16:colId xmlns:a16="http://schemas.microsoft.com/office/drawing/2014/main" val="3454972977"/>
                    </a:ext>
                  </a:extLst>
                </a:gridCol>
              </a:tblGrid>
              <a:tr h="431073">
                <a:tc>
                  <a:txBody>
                    <a:bodyPr/>
                    <a:lstStyle/>
                    <a:p>
                      <a:pPr marL="40767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Использованное</a:t>
                      </a:r>
                      <a:r>
                        <a:rPr lang="ru-RU" sz="13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3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65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штуку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pPr marL="60325" marR="5651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3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метр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517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3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  <a:p>
                      <a:pPr marL="154305" marR="15176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(X*Y)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768591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</a:t>
                      </a:r>
                      <a:r>
                        <a:rPr lang="ru-RU" sz="1300" b="1" i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55932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786768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Клей</a:t>
                      </a:r>
                      <a:r>
                        <a:rPr lang="ru-RU" sz="1300" b="1" i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262977"/>
                  </a:ext>
                </a:extLst>
              </a:tr>
              <a:tr h="343522"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  <a:r>
                        <a:rPr lang="ru-RU" sz="1300" b="1" i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полиэтиленовый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270278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Скрепка</a:t>
                      </a:r>
                      <a:r>
                        <a:rPr lang="ru-RU" sz="1300" b="1" i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i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86621"/>
                  </a:ext>
                </a:extLst>
              </a:tr>
              <a:tr h="34539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Степлер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вкл.скрепки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507079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Туалетная</a:t>
                      </a:r>
                      <a:r>
                        <a:rPr lang="ru-RU" sz="1300" b="1" i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311969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Ножницы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89805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Гвоздь</a:t>
                      </a:r>
                      <a:r>
                        <a:rPr lang="ru-RU" sz="1300" b="1" i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i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13648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505154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Восковая</a:t>
                      </a:r>
                      <a:r>
                        <a:rPr lang="ru-RU" sz="1300" b="1" i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свеча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700822"/>
                  </a:ext>
                </a:extLst>
              </a:tr>
              <a:tr h="438333"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  <a:tabLst>
                          <a:tab pos="969010" algn="l"/>
                        </a:tabLs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Пластилин	(5см*5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67056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Зажигалка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28592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Шарики</a:t>
                      </a:r>
                      <a:r>
                        <a:rPr lang="ru-RU" sz="1300" b="1" i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299128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Пробка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28869"/>
                  </a:ext>
                </a:extLst>
              </a:tr>
              <a:tr h="342272"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Каштан</a:t>
                      </a:r>
                      <a:r>
                        <a:rPr lang="ru-RU" sz="1300" b="1" i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натуральный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070401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Зажимы</a:t>
                      </a:r>
                      <a:r>
                        <a:rPr lang="ru-RU" sz="1300" b="1" i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300" b="1" i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штор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513214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Лента</a:t>
                      </a:r>
                      <a:r>
                        <a:rPr lang="ru-RU" sz="1300" b="1" i="1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декоративная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26265"/>
                  </a:ext>
                </a:extLst>
              </a:tr>
              <a:tr h="34539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Шпажки</a:t>
                      </a:r>
                      <a:r>
                        <a:rPr lang="ru-RU" sz="1300" b="1" i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пластиковые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655538"/>
                  </a:ext>
                </a:extLst>
              </a:tr>
              <a:tr h="213063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Маркеры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651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98267"/>
                  </a:ext>
                </a:extLst>
              </a:tr>
              <a:tr h="17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10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5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"/>
            <a:ext cx="7491046" cy="67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6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1034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«Плюсы» командной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901338"/>
            <a:ext cx="8332470" cy="58260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Члены команды стремятся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значимым общим целям, принимают их и понимают, что достичь их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действуя совместно;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Связаны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видением цели и процесса ее достижения;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Преданы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 и ценностям команды;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Разделяют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достижение общих целей и полученные результаты;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Имеют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взаимосвязи, взаимовлияния и взаимозависимости, способны эффективно взаимодействовать и дополнять друг друга, внося индивидуальный вклад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и воспринимая друг друга как равноправных участников процесса деятельности;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Продуманно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распределяют между собой выполнение специфических ролей или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быстро и гибко реагируя на изменения ситуации;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согласия между собой и доверия друг к другу;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Заботятся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 друге и обучают друг друга;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85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52697"/>
            <a:ext cx="7886700" cy="582426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отличаются высоким уровнем компетентности и мотивации к участию в решении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более эффективно работают вместе по сравнению с их работой в одиночку;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способны использовать возникающие конфликты и затруднения как возможность для общекомандного и индивидуального развития;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стремятся к высоким стандартам индивидуальной и групповой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испытывают удовлетворенность от членства в группе и участия в достижении общей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87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99" y="-691662"/>
            <a:ext cx="4928616" cy="493541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A042"/>
                </a:solidFill>
                <a:latin typeface="+mn-lt"/>
              </a:rPr>
              <a:t>«Командообразование как средство формирования коммуникативных универсальных учебных действий</a:t>
            </a:r>
            <a:endParaRPr lang="en-US" sz="3600" b="1" dirty="0">
              <a:solidFill>
                <a:srgbClr val="FFA04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" y="4695951"/>
            <a:ext cx="3486678" cy="1997925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675FFF"/>
                </a:solidFill>
              </a:rPr>
              <a:t>Учитель физической культуры Царькова М.Ю.</a:t>
            </a:r>
            <a:endParaRPr lang="en-US" sz="3600" dirty="0">
              <a:solidFill>
                <a:srgbClr val="67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68923"/>
            <a:ext cx="7436827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600" b="1" dirty="0" smtClean="0"/>
              <a:t>Командообразование (</a:t>
            </a:r>
            <a:r>
              <a:rPr lang="ru-RU" sz="4600" b="1" dirty="0" err="1" smtClean="0"/>
              <a:t>тимбилдинг</a:t>
            </a:r>
            <a:r>
              <a:rPr lang="ru-RU" sz="4600" b="1" dirty="0" smtClean="0"/>
              <a:t>) </a:t>
            </a:r>
            <a:r>
              <a:rPr lang="ru-RU" sz="4600" dirty="0" smtClean="0"/>
              <a:t>– это технология, которая позволяет в игровой динамичной форме обучить людей навыкам работы в команде, общению, принятию решений. 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235656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45881" y="4267202"/>
            <a:ext cx="6486398" cy="668338"/>
            <a:chOff x="1248" y="1440"/>
            <a:chExt cx="3282" cy="42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43" y="1454"/>
              <a:ext cx="27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0000"/>
                  </a:solidFill>
                </a:rPr>
                <a:t>ДРУЖБА И БРАТСТВО, …..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21323" y="1752602"/>
            <a:ext cx="7420708" cy="712788"/>
            <a:chOff x="1248" y="2030"/>
            <a:chExt cx="3216" cy="449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26" y="2072"/>
              <a:ext cx="230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0000"/>
                  </a:solidFill>
                </a:rPr>
                <a:t>САМ ПРОПАДАЙ, ….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51817" y="2590803"/>
            <a:ext cx="6680372" cy="712788"/>
            <a:chOff x="1248" y="2640"/>
            <a:chExt cx="3280" cy="44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92" y="2682"/>
              <a:ext cx="26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0000"/>
                  </a:solidFill>
                </a:rPr>
                <a:t>УМНЫЙ ТОВАРИЩ - ….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49579" y="3429004"/>
            <a:ext cx="8378309" cy="712788"/>
            <a:chOff x="1248" y="3230"/>
            <a:chExt cx="4176" cy="449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53" y="3272"/>
              <a:ext cx="35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0000"/>
                  </a:solidFill>
                </a:rPr>
                <a:t>ПТИЦА СИЛЬНА КРЫЛЬЯМИ, ….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667609" y="5127625"/>
            <a:ext cx="7046176" cy="1266825"/>
            <a:chOff x="1248" y="3230"/>
            <a:chExt cx="3216" cy="798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92" y="3272"/>
              <a:ext cx="277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0000"/>
                  </a:solidFill>
                </a:rPr>
                <a:t>ТОВАРИЩЕСТВО НЕ ДРУЖБА, …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«Счет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25416"/>
            <a:ext cx="7886700" cy="50515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позволяет не только выявить лидера, но и отдавать лидерскую позицию  </a:t>
            </a:r>
            <a:r>
              <a:rPr lang="ru-RU" dirty="0" smtClean="0"/>
              <a:t>партнеру. Например, </a:t>
            </a:r>
            <a:r>
              <a:rPr lang="ru-RU" dirty="0"/>
              <a:t>первый раз дошли до 3 , во второй раз до 6. Значит кто-то уступил свою позицию.</a:t>
            </a:r>
          </a:p>
          <a:p>
            <a:pPr marL="0" indent="0">
              <a:buNone/>
            </a:pPr>
            <a:r>
              <a:rPr lang="ru-RU" dirty="0"/>
              <a:t>“Сейчас по сигналу “начали” вы закроете глаза, (по правилам необходимо применить повязку). можете опустить голову вниз и попытаетесь посчитать от одного до десяти. Но задание состоит в том, что считать вы будете не вместе. Кто-то скажет “один”, другой человек скажет “два”, третий скажет “три” и так далее… Однако в игре есть одно правило: слово должен произнести только один человек. Если два голоса скажут “четыре”, счёт начинается сначала. Попробуйте понять друг друга без слов.</a:t>
            </a:r>
          </a:p>
        </p:txBody>
      </p:sp>
    </p:spTree>
    <p:extLst>
      <p:ext uri="{BB962C8B-B14F-4D97-AF65-F5344CB8AC3E}">
        <p14:creationId xmlns:p14="http://schemas.microsoft.com/office/powerpoint/2010/main" val="275899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«Карандаши»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7908" y="1430216"/>
            <a:ext cx="7772400" cy="542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Суть </a:t>
            </a:r>
            <a:r>
              <a:rPr lang="ru-RU" sz="2600" dirty="0"/>
              <a:t>упражнения состоит в удержании карандашей или авторучек, закрытых колпачками, зажатыми между пальцами стоящих рядом участников. Сначала участники выполняют подготовительное задание: разбившись на пары, располагаются друг напротив друга на расстоянии 70–90 см и пытаются удержать два карандаша, прижав их концы подушечками указательных пальцев. Дается задание: не выпуская карандаши, двигать руками вверх-вниз, вперед-назад. После выполнения подготовительного задания группа встает в свободный круг (расстояние между соседями 50–60 см), карандаши зажимаются между подушечками указательных пальцев соседей. Группа, не отпуская карандашей, синхронно выполняет </a:t>
            </a:r>
            <a:r>
              <a:rPr lang="ru-RU" sz="2600" dirty="0" smtClean="0"/>
              <a:t>задания.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7206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«Сбор по голосам»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Необходимо раздать </a:t>
            </a:r>
            <a:r>
              <a:rPr lang="ru-RU" dirty="0"/>
              <a:t>участникам заранее подготовленные карточки, на которых написаны названия животных, способных издавать характерные звуки (собака, кошка, корова, петух и т.п.) – по 2-3 карточки на группу с названием каждого животного. Участники, никому не показывая свои карточки, читают про себя, какое животное им досталось, после чего убирают карточки и закрывают глаза. Ведущий дает задание: « Не открывая глаз, собраться семьями. Разговаривать нельзя, можно пользоваться только звуками, характерными для ваших животных».</a:t>
            </a:r>
          </a:p>
        </p:txBody>
      </p:sp>
    </p:spTree>
    <p:extLst>
      <p:ext uri="{BB962C8B-B14F-4D97-AF65-F5344CB8AC3E}">
        <p14:creationId xmlns:p14="http://schemas.microsoft.com/office/powerpoint/2010/main" val="34953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«Кто быстрее»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Постройте, используя всех игроков команды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квадрат;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треугольник;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ромб;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угол;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букву;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птичий косяк.</a:t>
            </a:r>
          </a:p>
        </p:txBody>
      </p:sp>
    </p:spTree>
    <p:extLst>
      <p:ext uri="{BB962C8B-B14F-4D97-AF65-F5344CB8AC3E}">
        <p14:creationId xmlns:p14="http://schemas.microsoft.com/office/powerpoint/2010/main" val="3141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окоряем скалу»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Необходимо подготовить длинную скамью и дать задание игрокам выстроиться на ней, плотно прижавшись друг другу. Далее следуют два варианта действий: в первом случае участники рассчитываются по порядку, им указывается последовательность чисел, в которой необходимо выстроиться. Второй вариант – игроки, начиная с первого, перебираются по «скале», чтобы снова встать в том же порядке. Задача участников – не наступать на пол, не «упасть со скалы», не разговаривать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84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652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«Командообразование как средство формирования коммуникативных универсальных учебных действий</vt:lpstr>
      <vt:lpstr>Презентация PowerPoint</vt:lpstr>
      <vt:lpstr>Презентация PowerPoint</vt:lpstr>
      <vt:lpstr>Игра «Счет до 10» </vt:lpstr>
      <vt:lpstr>Игра «Карандаши»</vt:lpstr>
      <vt:lpstr>Игра «Сбор по голосам»</vt:lpstr>
      <vt:lpstr>Игра «Кто быстрее»</vt:lpstr>
      <vt:lpstr>Игра «Покоряем скалу»</vt:lpstr>
      <vt:lpstr>Методика «Палубный всепогодный бомбардировщик-истребитель»</vt:lpstr>
      <vt:lpstr>ПРАЙС-ЛИСТ</vt:lpstr>
      <vt:lpstr>Презентация PowerPoint</vt:lpstr>
      <vt:lpstr>«Плюсы» командной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Спорт зал-1</cp:lastModifiedBy>
  <cp:revision>26</cp:revision>
  <dcterms:created xsi:type="dcterms:W3CDTF">2019-02-21T15:01:25Z</dcterms:created>
  <dcterms:modified xsi:type="dcterms:W3CDTF">2021-03-30T04:38:10Z</dcterms:modified>
</cp:coreProperties>
</file>