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4" r:id="rId3"/>
    <p:sldId id="266" r:id="rId4"/>
    <p:sldId id="267" r:id="rId5"/>
    <p:sldId id="260" r:id="rId6"/>
    <p:sldId id="261" r:id="rId7"/>
    <p:sldId id="262" r:id="rId8"/>
    <p:sldId id="263" r:id="rId9"/>
    <p:sldId id="271" r:id="rId10"/>
    <p:sldId id="270" r:id="rId11"/>
    <p:sldId id="272" r:id="rId12"/>
    <p:sldId id="274" r:id="rId13"/>
    <p:sldId id="27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4CD3-746B-45A0-82A3-3CE20D9AC56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48A5F-8413-48B4-B28B-6B342AB9E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7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35D01-15A3-4F34-9A40-08A740B069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D4F5C-7614-45C3-883D-6FDEF46B22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6F264-8160-4EA9-9401-287CA06521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E47C5-B35C-4304-BA4C-FFC5B63DAA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567D7-36C8-441C-A7C6-BE18847C69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E6701-C0BD-4E2D-A33A-21D561E8BC67}" type="slidenum">
              <a:rPr lang="ru-RU" altLang="ru-RU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Опишите показания термометра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5FD13-CB32-4F77-AA0F-AE247FF3834F}" type="slidenum">
              <a:rPr lang="ru-RU" altLang="ru-RU">
                <a:solidFill>
                  <a:prstClr val="black"/>
                </a:solidFill>
              </a:rPr>
              <a:pPr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7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1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0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0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7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96AF-32D4-4634-9644-63FCC99A2F2C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D95C-89B0-4F19-954B-63BDEDFF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6026" y="764704"/>
            <a:ext cx="85661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Любое отрицательное число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… </a:t>
            </a: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любого  положительного числа</a:t>
            </a:r>
          </a:p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Из двух отрицательных чисел меньше то, модуль которого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…</a:t>
            </a:r>
          </a:p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Нуль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…</a:t>
            </a: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  любого отрицательного числа, но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…</a:t>
            </a: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 любого положительного числа.</a:t>
            </a:r>
          </a:p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Если Х</a:t>
            </a:r>
            <a:r>
              <a:rPr lang="en-US" sz="3200" dirty="0" smtClean="0">
                <a:solidFill>
                  <a:srgbClr val="0033CC"/>
                </a:solidFill>
                <a:latin typeface="Arial" pitchFamily="34" charset="0"/>
              </a:rPr>
              <a:t>&gt;</a:t>
            </a: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0, то Х –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…</a:t>
            </a: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 число</a:t>
            </a:r>
          </a:p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Если Х</a:t>
            </a:r>
            <a:r>
              <a:rPr lang="en-US" sz="3200" dirty="0" smtClean="0">
                <a:solidFill>
                  <a:srgbClr val="0033CC"/>
                </a:solidFill>
                <a:latin typeface="Arial" pitchFamily="34" charset="0"/>
              </a:rPr>
              <a:t>&lt;</a:t>
            </a: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0, то Х –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…</a:t>
            </a: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 число</a:t>
            </a:r>
          </a:p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</a:rPr>
              <a:t>Если к любому числу прибавить нуль, то число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… 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28661" y="476672"/>
            <a:ext cx="6500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Марианская впадина  -11034 м </a:t>
            </a:r>
            <a:endParaRPr kumimoji="0" lang="ru-RU" altLang="ja-JP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mirsegondya.com/wp-content/uploads/2016/05/Marianskaya-vpadin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00792" cy="51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озера Байкал -1642 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Байка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Байкал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Чудо света Байкал | Отдых на Байкале от Фаната Байк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84784"/>
            <a:ext cx="7792417" cy="4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6858000"/>
          </a:xfrm>
        </p:spPr>
      </p:pic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609600" y="685801"/>
            <a:ext cx="2025650" cy="5262563"/>
            <a:chOff x="384" y="432"/>
            <a:chExt cx="1276" cy="3315"/>
          </a:xfrm>
        </p:grpSpPr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3" name="Oval 59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6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7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448" name="Text Box 64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449" name="Text Box 65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6450" name="Text Box 66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452" name="Rectangle 68"/>
            <p:cNvSpPr>
              <a:spLocks noChangeArrowheads="1"/>
            </p:cNvSpPr>
            <p:nvPr/>
          </p:nvSpPr>
          <p:spPr bwMode="auto">
            <a:xfrm>
              <a:off x="1020" y="1402"/>
              <a:ext cx="29" cy="2064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16453" name="Rectangle 69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2843808" y="1348070"/>
            <a:ext cx="6192689" cy="688411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Arial Narrow" pitchFamily="34" charset="0"/>
              </a:rPr>
              <a:t>В Крыму сейчас 7</a:t>
            </a:r>
            <a:r>
              <a:rPr lang="en-US" altLang="ru-RU" sz="3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Arial Narrow" pitchFamily="34" charset="0"/>
              </a:rPr>
              <a:t>градусов тепла</a:t>
            </a:r>
          </a:p>
        </p:txBody>
      </p:sp>
    </p:spTree>
    <p:extLst>
      <p:ext uri="{BB962C8B-B14F-4D97-AF65-F5344CB8AC3E}">
        <p14:creationId xmlns:p14="http://schemas.microsoft.com/office/powerpoint/2010/main" val="9223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рячие источники Тюмени из Екатеринбурга 2020, на 1 или 2 дня! |  Екатеринбург Панав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7"/>
          <a:stretch/>
        </p:blipFill>
        <p:spPr bwMode="auto">
          <a:xfrm>
            <a:off x="-36512" y="-6101"/>
            <a:ext cx="9180512" cy="68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411760" y="431059"/>
            <a:ext cx="6480720" cy="688411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Arial Narrow" pitchFamily="34" charset="0"/>
              </a:rPr>
              <a:t>В Тюмени сейчас </a:t>
            </a:r>
            <a:r>
              <a:rPr lang="en-US" altLang="ru-RU" sz="3200" b="1" dirty="0" smtClean="0">
                <a:solidFill>
                  <a:srgbClr val="000000"/>
                </a:solidFill>
                <a:latin typeface="Arial Narrow" pitchFamily="34" charset="0"/>
              </a:rPr>
              <a:t>5 </a:t>
            </a:r>
            <a:r>
              <a:rPr lang="ru-RU" altLang="ru-RU" sz="3200" b="1" dirty="0" smtClean="0">
                <a:solidFill>
                  <a:srgbClr val="000000"/>
                </a:solidFill>
                <a:latin typeface="Arial Narrow" pitchFamily="34" charset="0"/>
              </a:rPr>
              <a:t>градусов мороза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35385" y="1346994"/>
            <a:ext cx="2025650" cy="5262563"/>
            <a:chOff x="384" y="432"/>
            <a:chExt cx="1276" cy="3315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7" name="Line 53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8" name="Line 54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59" name="Line 55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0" name="Line 56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1" name="Line 57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2" name="Line 58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3" name="Line 59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4" name="Line 60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5" name="Line 61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6" name="Line 62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7" name="Line 63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70" name="Rectangle 66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71" name="Text Box 67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1574" name="Text Box 70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1575" name="Text Box 71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1576" name="Rectangle 72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1577" name="Rectangle 73"/>
            <p:cNvSpPr>
              <a:spLocks noChangeArrowheads="1"/>
            </p:cNvSpPr>
            <p:nvPr/>
          </p:nvSpPr>
          <p:spPr bwMode="auto">
            <a:xfrm>
              <a:off x="1008" y="432"/>
              <a:ext cx="47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0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6083501"/>
                  </p:ext>
                </p:extLst>
              </p:nvPr>
            </p:nvGraphicFramePr>
            <p:xfrm>
              <a:off x="179512" y="1628800"/>
              <a:ext cx="8712968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4356484"/>
                    <a:gridCol w="4356484"/>
                  </a:tblGrid>
                  <a:tr h="88021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Самостоятельная работа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вариант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Самостоятельная работа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вариант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41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+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11)=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34</a:t>
                          </a:r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+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r>
                                <a:rPr lang="ru-RU" sz="200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41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+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</a:t>
                          </a:r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7,7</a:t>
                          </a:r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+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</a:t>
                          </a:r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r>
                                <a:rPr lang="ru-RU" sz="200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6,2</a:t>
                          </a:r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5170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000" b="0" i="1" smtClean="0">
                                  <a:effectLst/>
                                  <a:latin typeface="Cambria Math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+(−</m:t>
                              </m:r>
                              <m:r>
                                <a:rPr lang="ru-RU" sz="2000" b="0" i="1">
                                  <a:effectLst/>
                                  <a:latin typeface="Cambria Math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i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000" b="0" i="1">
                                  <a:effectLst/>
                                  <a:latin typeface="Cambria Math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+(−</m:t>
                              </m:r>
                              <m:r>
                                <a:rPr lang="ru-RU" sz="2000" b="0" i="1">
                                  <a:effectLst/>
                                  <a:latin typeface="Cambria Math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 b="0" i="1"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i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00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000" b="0" i="0" smtClean="0">
                                  <a:effectLst/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 b="0" i="1" dirty="0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2000" b="0" i="1" dirty="0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=</m:t>
                              </m:r>
                              <m:r>
                                <a:rPr lang="ru-RU" sz="200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000" b="0" i="0" smtClean="0">
                                  <a:effectLst/>
                                  <a:latin typeface="Cambria Math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ru-RU" sz="2000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41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+ 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5,9)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+ 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−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</a:t>
                          </a:r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6,8</a:t>
                          </a:r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000" b="0" i="1">
                                  <a:effectLst/>
                                  <a:latin typeface="Cambria Math"/>
                                </a:rPr>
                                <m:t>4</m:t>
                              </m:r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000" b="0" i="1">
                                  <a:effectLst/>
                                  <a:latin typeface="Cambria Math"/>
                                </a:rPr>
                                <m:t>5</m:t>
                              </m:r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+ 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4,5)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+ </m:t>
                              </m:r>
                            </m:oMath>
                          </a14:m>
                          <a:r>
                            <a:rPr lang="ru-RU" sz="2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>
                                  <a:effectLst/>
                                  <a:latin typeface="Cambria Math"/>
                                </a:rPr>
                                <m:t> −</m:t>
                              </m:r>
                            </m:oMath>
                          </a14:m>
                          <a:r>
                            <a:rPr lang="ru-RU" sz="20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</a:t>
                          </a:r>
                          <a:r>
                            <a:rPr lang="ru-RU" sz="2000" b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)=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000" b="0" i="0" smtClean="0">
                                  <a:effectLst/>
                                  <a:latin typeface="Cambria Math"/>
                                </a:rPr>
                                <m:t>3,7</m:t>
                              </m:r>
                            </m:oMath>
                          </a14:m>
                          <a:endParaRPr lang="ru-RU" sz="2000" b="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6083501"/>
                  </p:ext>
                </p:extLst>
              </p:nvPr>
            </p:nvGraphicFramePr>
            <p:xfrm>
              <a:off x="179512" y="1628800"/>
              <a:ext cx="8712968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4356484"/>
                    <a:gridCol w="4356484"/>
                  </a:tblGrid>
                  <a:tr h="88021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Самостоятельная работа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вариант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Самостоятельная работа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вариант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41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24138" r="-100000" b="-306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000" t="-124138" b="-306034"/>
                          </a:stretch>
                        </a:blipFill>
                      </a:tcPr>
                    </a:tc>
                  </a:tr>
                  <a:tr h="7041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226087" r="-10000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000" t="-226087" b="-208696"/>
                          </a:stretch>
                        </a:blipFill>
                      </a:tcPr>
                    </a:tc>
                  </a:tr>
                  <a:tr h="7517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02419" r="-10000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000" t="-302419" b="-93548"/>
                          </a:stretch>
                        </a:blipFill>
                      </a:tcPr>
                    </a:tc>
                  </a:tr>
                  <a:tr h="7041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33913" r="-100000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000" t="-433913" b="-8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236296" y="5445224"/>
            <a:ext cx="1584176" cy="126876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4=«5»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3=«4»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2=«3»</a:t>
            </a:r>
          </a:p>
        </p:txBody>
      </p:sp>
    </p:spTree>
    <p:extLst>
      <p:ext uri="{BB962C8B-B14F-4D97-AF65-F5344CB8AC3E}">
        <p14:creationId xmlns:p14="http://schemas.microsoft.com/office/powerpoint/2010/main" val="31522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сумму чисел с помощью координатной прямой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190080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-5+(-2)</a:t>
            </a:r>
          </a:p>
          <a:p>
            <a:pPr marL="514350" indent="-514350">
              <a:buAutoNum type="arabicParenR"/>
            </a:pPr>
            <a:r>
              <a:rPr lang="ru-RU" dirty="0" smtClean="0"/>
              <a:t>-12+(-2)</a:t>
            </a:r>
          </a:p>
          <a:p>
            <a:pPr marL="514350" indent="-514350">
              <a:buAutoNum type="arabicParenR"/>
            </a:pPr>
            <a:r>
              <a:rPr lang="ru-RU" dirty="0" smtClean="0"/>
              <a:t>-1548+(-5879)</a:t>
            </a:r>
            <a:endParaRPr lang="ru-RU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62429" y="4157017"/>
            <a:ext cx="9396536" cy="914400"/>
            <a:chOff x="199" y="1501"/>
            <a:chExt cx="5398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9" y="1501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1" i="1" dirty="0" smtClean="0">
                <a:latin typeface="Georgia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alt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-14 -13 -12 -11 -10  -9    -8  -7   -6   -</a:t>
              </a:r>
              <a:r>
                <a:rPr lang="ru-RU" altLang="ru-RU" sz="2000" b="1" dirty="0">
                  <a:latin typeface="Times New Roman" pitchFamily="18" charset="0"/>
                  <a:cs typeface="Times New Roman" panose="02020603050405020304" pitchFamily="18" charset="0"/>
                </a:rPr>
                <a:t>5 </a:t>
              </a:r>
              <a:r>
                <a:rPr lang="ru-RU" altLang="ru-RU" sz="2000" b="1" dirty="0" smtClean="0">
                  <a:latin typeface="Times New Roman" pitchFamily="18" charset="0"/>
                  <a:cs typeface="Times New Roman" panose="02020603050405020304" pitchFamily="18" charset="0"/>
                </a:rPr>
                <a:t>  -4   -3   -2   -1    0    1    2     3    4    5   6</a:t>
              </a:r>
              <a:endPara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99" y="1752"/>
              <a:ext cx="522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4211960" y="4484042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419872" y="4491828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2627784" y="4482454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1835696" y="4482453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1043608" y="4465916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323528" y="4491828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5004048" y="4491828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5796136" y="4491828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6588224" y="4501202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7380312" y="4471342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8172400" y="4472408"/>
            <a:ext cx="0" cy="14287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2123728" y="1684255"/>
            <a:ext cx="836741" cy="5438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=-7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139952" y="4493623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47864" y="4508366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3419871" y="4365104"/>
            <a:ext cx="837581" cy="164574"/>
          </a:xfrm>
          <a:custGeom>
            <a:avLst/>
            <a:gdLst>
              <a:gd name="T0" fmla="*/ 5006975 w 3154"/>
              <a:gd name="T1" fmla="*/ 536575 h 338"/>
              <a:gd name="T2" fmla="*/ 3584575 w 3154"/>
              <a:gd name="T3" fmla="*/ 144463 h 338"/>
              <a:gd name="T4" fmla="*/ 2540000 w 3154"/>
              <a:gd name="T5" fmla="*/ 0 h 338"/>
              <a:gd name="T6" fmla="*/ 1422400 w 3154"/>
              <a:gd name="T7" fmla="*/ 144463 h 338"/>
              <a:gd name="T8" fmla="*/ 0 w 3154"/>
              <a:gd name="T9" fmla="*/ 536575 h 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4"/>
              <a:gd name="T16" fmla="*/ 0 h 338"/>
              <a:gd name="T17" fmla="*/ 3154 w 3154"/>
              <a:gd name="T18" fmla="*/ 338 h 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4" h="338">
                <a:moveTo>
                  <a:pt x="3154" y="338"/>
                </a:moveTo>
                <a:cubicBezTo>
                  <a:pt x="3006" y="297"/>
                  <a:pt x="2517" y="147"/>
                  <a:pt x="2258" y="91"/>
                </a:cubicBezTo>
                <a:cubicBezTo>
                  <a:pt x="1999" y="35"/>
                  <a:pt x="1827" y="0"/>
                  <a:pt x="1600" y="0"/>
                </a:cubicBezTo>
                <a:cubicBezTo>
                  <a:pt x="1373" y="0"/>
                  <a:pt x="1163" y="35"/>
                  <a:pt x="896" y="91"/>
                </a:cubicBezTo>
                <a:cubicBezTo>
                  <a:pt x="629" y="147"/>
                  <a:pt x="187" y="287"/>
                  <a:pt x="0" y="33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379112" y="4509954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8814" y="4495579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Freeform 21"/>
          <p:cNvSpPr>
            <a:spLocks/>
          </p:cNvSpPr>
          <p:nvPr/>
        </p:nvSpPr>
        <p:spPr bwMode="auto">
          <a:xfrm>
            <a:off x="656498" y="4372780"/>
            <a:ext cx="811553" cy="164574"/>
          </a:xfrm>
          <a:custGeom>
            <a:avLst/>
            <a:gdLst>
              <a:gd name="T0" fmla="*/ 5006975 w 3154"/>
              <a:gd name="T1" fmla="*/ 536575 h 338"/>
              <a:gd name="T2" fmla="*/ 3584575 w 3154"/>
              <a:gd name="T3" fmla="*/ 144463 h 338"/>
              <a:gd name="T4" fmla="*/ 2540000 w 3154"/>
              <a:gd name="T5" fmla="*/ 0 h 338"/>
              <a:gd name="T6" fmla="*/ 1422400 w 3154"/>
              <a:gd name="T7" fmla="*/ 144463 h 338"/>
              <a:gd name="T8" fmla="*/ 0 w 3154"/>
              <a:gd name="T9" fmla="*/ 536575 h 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4"/>
              <a:gd name="T16" fmla="*/ 0 h 338"/>
              <a:gd name="T17" fmla="*/ 3154 w 3154"/>
              <a:gd name="T18" fmla="*/ 338 h 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4" h="338">
                <a:moveTo>
                  <a:pt x="3154" y="338"/>
                </a:moveTo>
                <a:cubicBezTo>
                  <a:pt x="3006" y="297"/>
                  <a:pt x="2517" y="147"/>
                  <a:pt x="2258" y="91"/>
                </a:cubicBezTo>
                <a:cubicBezTo>
                  <a:pt x="1999" y="35"/>
                  <a:pt x="1827" y="0"/>
                  <a:pt x="1600" y="0"/>
                </a:cubicBezTo>
                <a:cubicBezTo>
                  <a:pt x="1373" y="0"/>
                  <a:pt x="1163" y="35"/>
                  <a:pt x="896" y="91"/>
                </a:cubicBezTo>
                <a:cubicBezTo>
                  <a:pt x="629" y="147"/>
                  <a:pt x="187" y="287"/>
                  <a:pt x="0" y="33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Объект 2"/>
          <p:cNvSpPr txBox="1">
            <a:spLocks/>
          </p:cNvSpPr>
          <p:nvPr/>
        </p:nvSpPr>
        <p:spPr>
          <a:xfrm>
            <a:off x="2339752" y="2244028"/>
            <a:ext cx="836741" cy="543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=-14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7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 animBg="1"/>
      <p:bldP spid="32" grpId="0" animBg="1"/>
      <p:bldP spid="33" grpId="0" animBg="1"/>
      <p:bldP spid="65" grpId="0" animBg="1"/>
      <p:bldP spid="66" grpId="0" animBg="1"/>
      <p:bldP spid="67" grpId="0" animBg="1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качать фон “Дети на уроке и школьная доска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84976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Сложение отрицательных чисел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Классная работа</a:t>
            </a:r>
            <a:endParaRPr lang="ru-RU" sz="60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Найдите сумму чисел с помощью координатной прямой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1600201"/>
            <a:ext cx="3106688" cy="19008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mtClean="0"/>
              <a:t>-5+(-2)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mtClean="0"/>
              <a:t>-12+(-2)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mtClean="0"/>
              <a:t>-1548+(-5879)</a:t>
            </a:r>
            <a:endParaRPr lang="ru-RU" dirty="0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2429" y="4157017"/>
            <a:ext cx="9396536" cy="914400"/>
            <a:chOff x="199" y="1501"/>
            <a:chExt cx="5398" cy="576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99" y="1501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1" i="1" dirty="0" smtClean="0">
                <a:latin typeface="Georgia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alt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-14 -13 -12 -11 -10  -9    -8  -7   -6   -</a:t>
              </a:r>
              <a:r>
                <a:rPr lang="ru-RU" altLang="ru-RU" sz="2000" b="1" dirty="0">
                  <a:latin typeface="Times New Roman" pitchFamily="18" charset="0"/>
                  <a:cs typeface="Times New Roman" panose="02020603050405020304" pitchFamily="18" charset="0"/>
                </a:rPr>
                <a:t>5 </a:t>
              </a:r>
              <a:r>
                <a:rPr lang="ru-RU" altLang="ru-RU" sz="2000" b="1" dirty="0" smtClean="0">
                  <a:latin typeface="Times New Roman" pitchFamily="18" charset="0"/>
                  <a:cs typeface="Times New Roman" panose="02020603050405020304" pitchFamily="18" charset="0"/>
                </a:rPr>
                <a:t>  -4   -3   -2   -1    0    1    2     3    4    5   6</a:t>
              </a:r>
              <a:endPara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99" y="1752"/>
              <a:ext cx="522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Овал 20"/>
          <p:cNvSpPr/>
          <p:nvPr/>
        </p:nvSpPr>
        <p:spPr>
          <a:xfrm>
            <a:off x="4139952" y="4493623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47864" y="4508366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419871" y="4365104"/>
            <a:ext cx="837581" cy="164574"/>
          </a:xfrm>
          <a:custGeom>
            <a:avLst/>
            <a:gdLst>
              <a:gd name="T0" fmla="*/ 5006975 w 3154"/>
              <a:gd name="T1" fmla="*/ 536575 h 338"/>
              <a:gd name="T2" fmla="*/ 3584575 w 3154"/>
              <a:gd name="T3" fmla="*/ 144463 h 338"/>
              <a:gd name="T4" fmla="*/ 2540000 w 3154"/>
              <a:gd name="T5" fmla="*/ 0 h 338"/>
              <a:gd name="T6" fmla="*/ 1422400 w 3154"/>
              <a:gd name="T7" fmla="*/ 144463 h 338"/>
              <a:gd name="T8" fmla="*/ 0 w 3154"/>
              <a:gd name="T9" fmla="*/ 536575 h 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4"/>
              <a:gd name="T16" fmla="*/ 0 h 338"/>
              <a:gd name="T17" fmla="*/ 3154 w 3154"/>
              <a:gd name="T18" fmla="*/ 338 h 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4" h="338">
                <a:moveTo>
                  <a:pt x="3154" y="338"/>
                </a:moveTo>
                <a:cubicBezTo>
                  <a:pt x="3006" y="297"/>
                  <a:pt x="2517" y="147"/>
                  <a:pt x="2258" y="91"/>
                </a:cubicBezTo>
                <a:cubicBezTo>
                  <a:pt x="1999" y="35"/>
                  <a:pt x="1827" y="0"/>
                  <a:pt x="1600" y="0"/>
                </a:cubicBezTo>
                <a:cubicBezTo>
                  <a:pt x="1373" y="0"/>
                  <a:pt x="1163" y="35"/>
                  <a:pt x="896" y="91"/>
                </a:cubicBezTo>
                <a:cubicBezTo>
                  <a:pt x="629" y="147"/>
                  <a:pt x="187" y="287"/>
                  <a:pt x="0" y="33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79112" y="4509954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88814" y="4495579"/>
            <a:ext cx="144016" cy="116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656498" y="4372780"/>
            <a:ext cx="811553" cy="164574"/>
          </a:xfrm>
          <a:custGeom>
            <a:avLst/>
            <a:gdLst>
              <a:gd name="T0" fmla="*/ 5006975 w 3154"/>
              <a:gd name="T1" fmla="*/ 536575 h 338"/>
              <a:gd name="T2" fmla="*/ 3584575 w 3154"/>
              <a:gd name="T3" fmla="*/ 144463 h 338"/>
              <a:gd name="T4" fmla="*/ 2540000 w 3154"/>
              <a:gd name="T5" fmla="*/ 0 h 338"/>
              <a:gd name="T6" fmla="*/ 1422400 w 3154"/>
              <a:gd name="T7" fmla="*/ 144463 h 338"/>
              <a:gd name="T8" fmla="*/ 0 w 3154"/>
              <a:gd name="T9" fmla="*/ 536575 h 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4"/>
              <a:gd name="T16" fmla="*/ 0 h 338"/>
              <a:gd name="T17" fmla="*/ 3154 w 3154"/>
              <a:gd name="T18" fmla="*/ 338 h 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4" h="338">
                <a:moveTo>
                  <a:pt x="3154" y="338"/>
                </a:moveTo>
                <a:cubicBezTo>
                  <a:pt x="3006" y="297"/>
                  <a:pt x="2517" y="147"/>
                  <a:pt x="2258" y="91"/>
                </a:cubicBezTo>
                <a:cubicBezTo>
                  <a:pt x="1999" y="35"/>
                  <a:pt x="1827" y="0"/>
                  <a:pt x="1600" y="0"/>
                </a:cubicBezTo>
                <a:cubicBezTo>
                  <a:pt x="1373" y="0"/>
                  <a:pt x="1163" y="35"/>
                  <a:pt x="896" y="91"/>
                </a:cubicBezTo>
                <a:cubicBezTo>
                  <a:pt x="629" y="147"/>
                  <a:pt x="187" y="287"/>
                  <a:pt x="0" y="33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2123728" y="1684255"/>
            <a:ext cx="836741" cy="5438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=-7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339752" y="2244028"/>
            <a:ext cx="836741" cy="543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=-14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3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0828" y="2428876"/>
            <a:ext cx="8893175" cy="332898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Чтобы сложить </a:t>
            </a:r>
            <a:r>
              <a:rPr lang="ru-RU" b="1" u="sng" dirty="0" smtClean="0">
                <a:solidFill>
                  <a:srgbClr val="FF0000"/>
                </a:solidFill>
              </a:rPr>
              <a:t>отрицательные</a:t>
            </a:r>
            <a:r>
              <a:rPr lang="ru-RU" dirty="0" smtClean="0"/>
              <a:t> числа, надо: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 dirty="0" smtClean="0"/>
              <a:t>Сложить модули этих чисел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 dirty="0" smtClean="0"/>
              <a:t>Поставить перед суммой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i="1" dirty="0" smtClean="0"/>
              <a:t>	знак минус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8900" y="527367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9999"/>
                </a:solidFill>
                <a:latin typeface="Calibri" pitchFamily="34" charset="0"/>
                <a:cs typeface="+mn-cs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- a + (-b) = - ( │-a │ + │-b │)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654" y="59026"/>
            <a:ext cx="732085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Правило сложения </a:t>
            </a:r>
            <a:b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отрицательных чисел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39"/>
            <a:ext cx="9144000" cy="67627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3078" name="Picture 6" descr="CBIZ066"/>
          <p:cNvPicPr>
            <a:picLocks noChangeAspect="1" noChangeArrowheads="1"/>
          </p:cNvPicPr>
          <p:nvPr/>
        </p:nvPicPr>
        <p:blipFill>
          <a:blip r:embed="rId3" cstate="print"/>
          <a:srcRect t="-177" r="27046"/>
          <a:stretch>
            <a:fillRect/>
          </a:stretch>
        </p:blipFill>
        <p:spPr bwMode="auto">
          <a:xfrm>
            <a:off x="0" y="1773238"/>
            <a:ext cx="2971800" cy="42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 rot="272227">
            <a:off x="2916241" y="2492377"/>
            <a:ext cx="244792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-9 + (-3) =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3851275" y="50133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12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6804025" y="2420939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6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6011863" y="414972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-6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7667625" y="5013325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555 C 0.0125 -0.04693 0.02813 -0.08832 0.02726 -0.12393 C 0.02639 -0.15953 0.01406 -0.21803 -0.00764 -0.21919 C -0.02934 -0.22034 -0.07153 -0.17942 -0.10295 -0.1304 C -0.13437 -0.08138 -0.16215 0.0511 -0.19653 0.07469 C -0.2309 0.09827 -0.29288 0.05642 -0.3092 0.01133 C -0.32552 -0.03375 -0.3026 -0.14358 -0.29496 -0.19584 C -0.28732 -0.24809 -0.26979 -0.28 -0.26319 -0.30219 " pathEditMode="relative" rAng="0" ptsTypes="aaaaaaaa">
                                      <p:cBhvr>
                                        <p:cTn id="5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9" grpId="0" animBg="1"/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500064"/>
            <a:ext cx="9144000" cy="67627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19459" name="Picture 4" descr="CBIZ066"/>
          <p:cNvPicPr>
            <a:picLocks noChangeAspect="1" noChangeArrowheads="1"/>
          </p:cNvPicPr>
          <p:nvPr/>
        </p:nvPicPr>
        <p:blipFill>
          <a:blip r:embed="rId3" cstate="print"/>
          <a:srcRect t="-177" r="27046"/>
          <a:stretch>
            <a:fillRect/>
          </a:stretch>
        </p:blipFill>
        <p:spPr bwMode="auto">
          <a:xfrm>
            <a:off x="0" y="1773238"/>
            <a:ext cx="2971800" cy="42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 rot="272227">
            <a:off x="2916241" y="2492377"/>
            <a:ext cx="244792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-17,3 + (-7)=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851275" y="4724400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10,3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235825" y="3141662"/>
            <a:ext cx="9144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-10,3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149727"/>
            <a:ext cx="914400" cy="9350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24,3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156325" y="1989139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-24,3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6227763" y="5734051"/>
            <a:ext cx="914400" cy="935039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-16,6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78035E-7 C 0.03542 -0.00416 0.07101 -0.00809 0.1 0.00416 C 0.129 0.01642 0.154 0.03515 0.17466 0.07399 C 0.19532 0.11283 0.21823 0.16948 0.22379 0.23676 C 0.22934 0.30405 0.23768 0.41642 0.20799 0.47769 C 0.1783 0.53896 0.09514 0.6 0.04601 0.60462 C -0.00312 0.60925 -0.06059 0.55491 -0.08732 0.5052 C -0.11406 0.45549 -0.11267 0.36694 -0.11423 0.30659 C -0.11579 0.24624 -0.1 0.17688 -0.09635 0.14266 " pathEditMode="relative" rAng="0" ptsTypes="aaaaaaaaa">
                                      <p:cBhvr>
                                        <p:cTn id="5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4" grpId="1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428626"/>
            <a:ext cx="9144000" cy="67627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20483" name="Picture 4" descr="CBIZ066"/>
          <p:cNvPicPr>
            <a:picLocks noChangeAspect="1" noChangeArrowheads="1"/>
          </p:cNvPicPr>
          <p:nvPr/>
        </p:nvPicPr>
        <p:blipFill>
          <a:blip r:embed="rId3" cstate="print"/>
          <a:srcRect t="-177" r="27046"/>
          <a:stretch>
            <a:fillRect/>
          </a:stretch>
        </p:blipFill>
        <p:spPr bwMode="auto">
          <a:xfrm>
            <a:off x="0" y="1773238"/>
            <a:ext cx="2971800" cy="42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 rot="272227">
            <a:off x="2913066" y="2505076"/>
            <a:ext cx="280987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latin typeface="Times New Roman" pitchFamily="18" charset="0"/>
              </a:rPr>
              <a:t>-8,4 + (-0,4) =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027988" y="5157788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8,8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443663" y="2060575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-4,4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7956550" y="2924176"/>
            <a:ext cx="914400" cy="9350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8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156325" y="4508500"/>
            <a:ext cx="914400" cy="914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-8,8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067175" y="4652964"/>
            <a:ext cx="914400" cy="935038"/>
          </a:xfrm>
          <a:prstGeom prst="ellipse">
            <a:avLst/>
          </a:prstGeom>
          <a:solidFill>
            <a:srgbClr val="AFE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3283 0.00156 0.06589 0.00955 0.10566 C 0.01753 0.14543 0.03229 0.23029 0.04757 0.23884 C 0.06285 0.2474 0.09097 0.20809 0.10156 0.15653 C 0.11215 0.10497 0.10903 -0.02127 0.11111 -0.06983 C 0.11319 -0.11838 0.11232 -0.08393 0.11423 -0.13526 C 0.11614 -0.18659 0.11371 -0.32671 0.12222 -0.3785 C 0.13073 -0.43029 0.15208 -0.46474 0.1651 -0.44601 C 0.17812 -0.42729 0.19444 -0.31469 0.2 -0.26636 C 0.20555 -0.21804 0.21406 -0.18567 0.19844 -0.15654 C 0.18281 -0.1274 0.14878 -0.07931 0.10625 -0.09087 C 0.06371 -0.10243 0.0033 -0.1644 -0.05712 -0.22613 " pathEditMode="relative" ptsTypes="aaaaaaaaaaaA">
                                      <p:cBhvr>
                                        <p:cTn id="5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8" grpId="1" animBg="1"/>
      <p:bldP spid="8199" grpId="0" animBg="1"/>
      <p:bldP spid="8199" grpId="1" animBg="1"/>
      <p:bldP spid="8200" grpId="0" animBg="1"/>
      <p:bldP spid="8200" grpId="1" animBg="1"/>
      <p:bldP spid="8201" grpId="0" animBg="1"/>
      <p:bldP spid="8201" grpId="1" animBg="1"/>
      <p:bldP spid="8202" grpId="0" animBg="1"/>
      <p:bldP spid="820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уда вложить 1000 рублей и получить прибыль – куда лучше инвестировать  начинающему инвестору в 2021 год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5" t="3138" r="1191" b="4310"/>
          <a:stretch/>
        </p:blipFill>
        <p:spPr bwMode="auto">
          <a:xfrm>
            <a:off x="323528" y="1626498"/>
            <a:ext cx="4468683" cy="302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44028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Прибыль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2210" y="188640"/>
            <a:ext cx="4254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Недостача</a:t>
            </a:r>
            <a:endParaRPr lang="ru-RU" dirty="0"/>
          </a:p>
        </p:txBody>
      </p:sp>
      <p:pic>
        <p:nvPicPr>
          <p:cNvPr id="2052" name="Picture 4" descr="Недостача запасов при транспортировке: алгоритм к действи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8" r="32338"/>
          <a:stretch/>
        </p:blipFill>
        <p:spPr bwMode="auto">
          <a:xfrm>
            <a:off x="5070494" y="1340768"/>
            <a:ext cx="369806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466</Words>
  <Application>Microsoft Office PowerPoint</Application>
  <PresentationFormat>Экран (4:3)</PresentationFormat>
  <Paragraphs>88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Найдите сумму чисел с помощью координатной прямой</vt:lpstr>
      <vt:lpstr>Сложение отрицательных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Прибыль</vt:lpstr>
      <vt:lpstr>Презентация PowerPoint</vt:lpstr>
      <vt:lpstr>Глубина озера Байкал -1642 м</vt:lpstr>
      <vt:lpstr>Презентация PowerPoint</vt:lpstr>
      <vt:lpstr>Презентация PowerPoint</vt:lpstr>
      <vt:lpstr>Проверка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USER_DEPO</cp:lastModifiedBy>
  <cp:revision>27</cp:revision>
  <dcterms:created xsi:type="dcterms:W3CDTF">2014-02-04T17:22:31Z</dcterms:created>
  <dcterms:modified xsi:type="dcterms:W3CDTF">2021-03-19T12:55:37Z</dcterms:modified>
</cp:coreProperties>
</file>